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7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4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3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7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3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7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C6B5-F4C7-4289-B218-CEA2D80F74A6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FB706-C1D2-461C-94ED-A1E6D77AE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1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828288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b="1" dirty="0">
                <a:solidFill>
                  <a:srgbClr val="FF0000"/>
                </a:solidFill>
                <a:latin typeface="Arial,Bold"/>
              </a:rPr>
              <a:t>الطاقة الكيمياوية الكامنة للماء </a:t>
            </a:r>
            <a:r>
              <a:rPr lang="ar-IQ" sz="2800" b="1" dirty="0" smtClean="0">
                <a:solidFill>
                  <a:srgbClr val="FF0000"/>
                </a:solidFill>
                <a:latin typeface="Arial,Bold"/>
              </a:rPr>
              <a:t>(الجهد المائي) </a:t>
            </a:r>
            <a:r>
              <a:rPr lang="en-US" sz="2800" b="1" dirty="0">
                <a:solidFill>
                  <a:srgbClr val="FF0000"/>
                </a:solidFill>
                <a:latin typeface="Calibri,Bold"/>
              </a:rPr>
              <a:t>Water </a:t>
            </a:r>
            <a:r>
              <a:rPr lang="en-US" sz="2800" b="1" dirty="0" smtClean="0">
                <a:solidFill>
                  <a:srgbClr val="FF0000"/>
                </a:solidFill>
                <a:latin typeface="Calibri,Bold"/>
              </a:rPr>
              <a:t>potential</a:t>
            </a:r>
            <a:endParaRPr lang="ar-IQ" sz="2800" b="1" dirty="0" smtClean="0">
              <a:solidFill>
                <a:srgbClr val="FF0000"/>
              </a:solidFill>
              <a:latin typeface="Calibri,Bold"/>
            </a:endParaRPr>
          </a:p>
          <a:p>
            <a:pPr algn="r" rtl="1"/>
            <a:endParaRPr lang="en-US" sz="3200" b="1" dirty="0">
              <a:solidFill>
                <a:srgbClr val="FF0000"/>
              </a:solidFill>
              <a:latin typeface="Calibri,Bold"/>
            </a:endParaRPr>
          </a:p>
          <a:p>
            <a:pPr algn="r"/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 يستند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إدراك هذا الموضوع على مفهوم </a:t>
            </a:r>
            <a:r>
              <a:rPr lang="ar-IQ" sz="2400" b="1" dirty="0">
                <a:solidFill>
                  <a:srgbClr val="FF0000"/>
                </a:solidFill>
                <a:latin typeface="Arial,Bold"/>
              </a:rPr>
              <a:t>الطاقة </a:t>
            </a:r>
            <a:r>
              <a:rPr lang="ar-IQ" sz="2400" b="1" dirty="0" smtClean="0">
                <a:solidFill>
                  <a:srgbClr val="FF0000"/>
                </a:solidFill>
                <a:latin typeface="Arial,Bold"/>
              </a:rPr>
              <a:t>الحرة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الذي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سبق التطرق إليه. إذ إن الطاقة الحرة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للمول الواحد)وزن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جزيئي غرامي واحد( من المادة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في النظام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الكيمياوي </a:t>
            </a:r>
            <a:r>
              <a:rPr lang="ar-IQ" sz="2400" b="1" dirty="0">
                <a:solidFill>
                  <a:srgbClr val="FF0000"/>
                </a:solidFill>
                <a:latin typeface="Arial,Bold"/>
              </a:rPr>
              <a:t>تمثل الطاقة الكيمياوية الكامنة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لتلك المادة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وعندما تكون المادة هي </a:t>
            </a:r>
            <a:r>
              <a:rPr lang="ar-IQ" sz="2400" b="1" dirty="0">
                <a:solidFill>
                  <a:srgbClr val="FF0000"/>
                </a:solidFill>
                <a:latin typeface="Arial,Bold"/>
              </a:rPr>
              <a:t>الماء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فإنها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تعني الطاقة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الكيمياوية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 الكامنة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للماء والتي سوف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نعرفها </a:t>
            </a:r>
            <a:r>
              <a:rPr lang="ar-IQ" sz="2400" b="1" dirty="0" smtClean="0">
                <a:solidFill>
                  <a:srgbClr val="FF0000"/>
                </a:solidFill>
                <a:latin typeface="Arial,Bold"/>
              </a:rPr>
              <a:t>لاحقا </a:t>
            </a:r>
            <a:r>
              <a:rPr lang="ar-IQ" sz="2400" b="1" dirty="0">
                <a:solidFill>
                  <a:srgbClr val="FF0000"/>
                </a:solidFill>
                <a:latin typeface="Arial,Bold"/>
              </a:rPr>
              <a:t>بالجهد </a:t>
            </a:r>
            <a:r>
              <a:rPr lang="ar-IQ" sz="2400" b="1" dirty="0" err="1" smtClean="0">
                <a:solidFill>
                  <a:srgbClr val="FF0000"/>
                </a:solidFill>
                <a:latin typeface="Arial,Bold"/>
              </a:rPr>
              <a:t>المائي</a:t>
            </a:r>
            <a:r>
              <a:rPr lang="ar-IQ" sz="2400" b="1" dirty="0" err="1" smtClean="0">
                <a:solidFill>
                  <a:srgbClr val="002060"/>
                </a:solidFill>
                <a:latin typeface="Arial,Bold"/>
              </a:rPr>
              <a:t>.</a:t>
            </a:r>
            <a:r>
              <a:rPr lang="ar-IQ" sz="2000" b="1" dirty="0" err="1" smtClean="0">
                <a:solidFill>
                  <a:srgbClr val="002060"/>
                </a:solidFill>
                <a:latin typeface="Arial,Bold"/>
              </a:rPr>
              <a:t>يعتمد</a:t>
            </a:r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مفهوم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الجهد المائي على الجهد الكيميائي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والذي </a:t>
            </a:r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يعرف </a:t>
            </a:r>
            <a:r>
              <a:rPr lang="ar-IQ" sz="2000" b="1" dirty="0" err="1" smtClean="0">
                <a:solidFill>
                  <a:srgbClr val="002060"/>
                </a:solidFill>
                <a:latin typeface="Arial,Bold"/>
              </a:rPr>
              <a:t>بأنة</a:t>
            </a:r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مقدار الطاقة الحرة في جزيء غرامي من المادة. </a:t>
            </a:r>
            <a:endParaRPr lang="en-US" sz="2000" b="1" dirty="0" smtClean="0">
              <a:solidFill>
                <a:srgbClr val="002060"/>
              </a:solidFill>
              <a:latin typeface="Arial,Bold"/>
            </a:endParaRPr>
          </a:p>
          <a:p>
            <a:pPr algn="r"/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وإذا كانت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المادة هي الماء </a:t>
            </a:r>
            <a:r>
              <a:rPr lang="ar-IQ" sz="2000" b="1" dirty="0" err="1">
                <a:solidFill>
                  <a:srgbClr val="002060"/>
                </a:solidFill>
                <a:latin typeface="Arial,Bold"/>
              </a:rPr>
              <a:t>فأنة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 يساوي الجهد المائي نفسه</a:t>
            </a:r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. ويمكن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التعبير رياضيا عن ذلك</a:t>
            </a:r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: </a:t>
            </a:r>
            <a:r>
              <a:rPr lang="en-US" sz="2000" b="1" dirty="0" smtClean="0">
                <a:solidFill>
                  <a:srgbClr val="002060"/>
                </a:solidFill>
                <a:latin typeface="Arial,Bold"/>
              </a:rPr>
              <a:t> </a:t>
            </a:r>
          </a:p>
          <a:p>
            <a:pPr algn="r"/>
            <a:endParaRPr lang="ar-IQ" sz="2000" b="1" dirty="0" smtClean="0">
              <a:solidFill>
                <a:srgbClr val="002060"/>
              </a:solidFill>
              <a:latin typeface="Arial,Bold"/>
            </a:endParaRPr>
          </a:p>
          <a:p>
            <a:pPr algn="ctr"/>
            <a:r>
              <a:rPr lang="ar-IQ" sz="3200" b="1" dirty="0" smtClean="0">
                <a:solidFill>
                  <a:srgbClr val="FF0000"/>
                </a:solidFill>
                <a:latin typeface="+mj-lt"/>
              </a:rPr>
              <a:t> (</a:t>
            </a:r>
            <a:r>
              <a:rPr lang="ar-IQ" sz="3200" b="1" dirty="0" err="1" smtClean="0">
                <a:solidFill>
                  <a:srgbClr val="FF0000"/>
                </a:solidFill>
                <a:latin typeface="+mj-lt"/>
              </a:rPr>
              <a:t>ميوالطاقة</a:t>
            </a:r>
            <a:r>
              <a:rPr lang="ar-IQ" sz="3200" b="1" dirty="0" smtClean="0">
                <a:solidFill>
                  <a:srgbClr val="FF0000"/>
                </a:solidFill>
                <a:latin typeface="+mj-lt"/>
              </a:rPr>
              <a:t> الكيمياوية)</a:t>
            </a:r>
            <a:r>
              <a:rPr lang="el-GR" sz="3200" b="1" dirty="0" smtClean="0">
                <a:solidFill>
                  <a:srgbClr val="FF0000"/>
                </a:solidFill>
                <a:latin typeface="+mj-lt"/>
              </a:rPr>
              <a:t>μ </a:t>
            </a:r>
            <a:r>
              <a:rPr lang="el-GR" sz="3200" b="1" dirty="0">
                <a:solidFill>
                  <a:srgbClr val="FF0000"/>
                </a:solidFill>
                <a:latin typeface="+mj-lt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RT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lnA</a:t>
            </a:r>
            <a:endParaRPr lang="en-US" sz="3200" b="1" dirty="0" smtClean="0">
              <a:solidFill>
                <a:srgbClr val="FF0000"/>
              </a:solidFill>
              <a:latin typeface="+mj-lt"/>
            </a:endParaRPr>
          </a:p>
          <a:p>
            <a:pPr algn="r"/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اذ تمثل :</a:t>
            </a:r>
          </a:p>
          <a:p>
            <a:pPr algn="r" rtl="1"/>
            <a:r>
              <a:rPr lang="en-US" sz="2000" b="1" dirty="0" smtClean="0">
                <a:solidFill>
                  <a:srgbClr val="FF0000"/>
                </a:solidFill>
                <a:latin typeface="Calibri,Bold"/>
              </a:rPr>
              <a:t> R 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ثابت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الغازات </a:t>
            </a:r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ويساوي </a:t>
            </a:r>
            <a:r>
              <a:rPr lang="en-US" sz="2000" b="1" dirty="0" smtClean="0">
                <a:solidFill>
                  <a:srgbClr val="002060"/>
                </a:solidFill>
                <a:latin typeface="Calibri,Bold"/>
              </a:rPr>
              <a:t>j/</a:t>
            </a:r>
            <a:r>
              <a:rPr lang="en-US" sz="2000" b="1" dirty="0" err="1" smtClean="0">
                <a:solidFill>
                  <a:srgbClr val="002060"/>
                </a:solidFill>
                <a:latin typeface="Calibri,Bold"/>
              </a:rPr>
              <a:t>mole.k</a:t>
            </a:r>
            <a:r>
              <a:rPr lang="en-US" sz="2000" b="1" dirty="0" smtClean="0">
                <a:solidFill>
                  <a:srgbClr val="002060"/>
                </a:solidFill>
                <a:latin typeface="Calibri,Bold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,Bold"/>
              </a:rPr>
              <a:t>8.32</a:t>
            </a:r>
            <a:r>
              <a:rPr lang="en-US" sz="2000" b="1" dirty="0">
                <a:solidFill>
                  <a:srgbClr val="002060"/>
                </a:solidFill>
                <a:latin typeface="Calibri,Bold"/>
              </a:rPr>
              <a:t>)</a:t>
            </a:r>
            <a:r>
              <a:rPr lang="en-US" sz="20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000" b="1" dirty="0" smtClean="0">
                <a:solidFill>
                  <a:srgbClr val="002060"/>
                </a:solidFill>
                <a:latin typeface="Calibri,Bold"/>
              </a:rPr>
              <a:t>)</a:t>
            </a:r>
            <a:r>
              <a:rPr lang="en-US" sz="2000" b="1" dirty="0" smtClean="0">
                <a:solidFill>
                  <a:srgbClr val="002060"/>
                </a:solidFill>
                <a:latin typeface="Calibri,Bold"/>
              </a:rPr>
              <a:t> </a:t>
            </a:r>
            <a:endParaRPr lang="ar-IQ" sz="2000" b="1" dirty="0" smtClean="0">
              <a:solidFill>
                <a:srgbClr val="002060"/>
              </a:solidFill>
              <a:latin typeface="Arial,Bold"/>
            </a:endParaRPr>
          </a:p>
          <a:p>
            <a:pPr algn="r" rtl="1"/>
            <a:r>
              <a:rPr lang="en-US" sz="2000" b="1" dirty="0" smtClean="0">
                <a:solidFill>
                  <a:srgbClr val="FF0000"/>
                </a:solidFill>
                <a:latin typeface="Calibri,Bold"/>
              </a:rPr>
              <a:t>T 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درجة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الحرارة 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المطلقة</a:t>
            </a:r>
            <a:endParaRPr lang="en-US" sz="2000" b="1" dirty="0" smtClean="0">
              <a:solidFill>
                <a:srgbClr val="FF0000"/>
              </a:solidFill>
              <a:latin typeface="Arial,Bold"/>
            </a:endParaRPr>
          </a:p>
          <a:p>
            <a:pPr algn="r" rtl="1"/>
            <a:r>
              <a:rPr lang="en-US" sz="2000" b="1" dirty="0">
                <a:solidFill>
                  <a:srgbClr val="FF0000"/>
                </a:solidFill>
                <a:latin typeface="Arial,Bold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alibri,Bold"/>
              </a:rPr>
              <a:t>A 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تركيز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المادة مول/كغم.</a:t>
            </a:r>
          </a:p>
          <a:p>
            <a:pPr algn="r" rtl="1"/>
            <a:r>
              <a:rPr lang="en-US" sz="2000" b="1" dirty="0" smtClean="0">
                <a:solidFill>
                  <a:srgbClr val="FF0000"/>
                </a:solidFill>
                <a:latin typeface="Calibri,Bold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alibri,Bold"/>
              </a:rPr>
              <a:t>ln</a:t>
            </a:r>
            <a:r>
              <a:rPr lang="en-US" sz="2000" b="1" dirty="0" smtClean="0">
                <a:solidFill>
                  <a:srgbClr val="FF0000"/>
                </a:solidFill>
                <a:latin typeface="Calibri,Bold"/>
              </a:rPr>
              <a:t> 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اللوغاريتم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الطبيعي</a:t>
            </a:r>
            <a:r>
              <a:rPr lang="ar-IQ" sz="2000" b="1" dirty="0" smtClean="0">
                <a:solidFill>
                  <a:srgbClr val="FF0000"/>
                </a:solidFill>
                <a:latin typeface="Arial,Bold"/>
              </a:rPr>
              <a:t>.</a:t>
            </a:r>
            <a:r>
              <a:rPr lang="en-US" sz="2000" b="1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98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85800" y="990600"/>
            <a:ext cx="73152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4000" b="1" dirty="0">
                <a:solidFill>
                  <a:srgbClr val="FF0000"/>
                </a:solidFill>
              </a:rPr>
              <a:t>طرق قياس </a:t>
            </a:r>
            <a:r>
              <a:rPr lang="ar-IQ" sz="4000" b="1" dirty="0">
                <a:solidFill>
                  <a:schemeClr val="accent1"/>
                </a:solidFill>
              </a:rPr>
              <a:t>الجهد</a:t>
            </a:r>
            <a:r>
              <a:rPr lang="ar-IQ" sz="4000" b="1" dirty="0">
                <a:solidFill>
                  <a:srgbClr val="FF0000"/>
                </a:solidFill>
              </a:rPr>
              <a:t> </a:t>
            </a:r>
            <a:r>
              <a:rPr lang="ar-IQ" sz="4000" b="1" dirty="0">
                <a:solidFill>
                  <a:schemeClr val="accent1"/>
                </a:solidFill>
              </a:rPr>
              <a:t>المائي</a:t>
            </a:r>
            <a:r>
              <a:rPr lang="ar-IQ" sz="4000" b="1" dirty="0">
                <a:solidFill>
                  <a:srgbClr val="FF0000"/>
                </a:solidFill>
              </a:rPr>
              <a:t> ومكوناته </a:t>
            </a:r>
            <a:r>
              <a:rPr lang="ar-IQ" sz="4000" b="1" dirty="0" smtClean="0">
                <a:solidFill>
                  <a:schemeClr val="accent1"/>
                </a:solidFill>
              </a:rPr>
              <a:t>للمحاليل</a:t>
            </a:r>
          </a:p>
          <a:p>
            <a:pPr algn="r" rtl="1"/>
            <a:endParaRPr lang="ar-IQ" sz="3600" b="1" dirty="0">
              <a:solidFill>
                <a:schemeClr val="accent1"/>
              </a:solidFill>
            </a:endParaRPr>
          </a:p>
          <a:p>
            <a:pPr algn="r" rtl="1"/>
            <a:r>
              <a:rPr lang="ar-IQ" sz="2800" b="1" dirty="0"/>
              <a:t>يتحدد </a:t>
            </a:r>
            <a:r>
              <a:rPr lang="ar-IQ" sz="2800" b="1" dirty="0">
                <a:solidFill>
                  <a:schemeClr val="accent1"/>
                </a:solidFill>
              </a:rPr>
              <a:t>الجهد</a:t>
            </a:r>
            <a:r>
              <a:rPr lang="ar-IQ" sz="2800" b="1" dirty="0"/>
              <a:t> </a:t>
            </a:r>
            <a:r>
              <a:rPr lang="ar-IQ" sz="2800" b="1" dirty="0">
                <a:solidFill>
                  <a:schemeClr val="accent1"/>
                </a:solidFill>
              </a:rPr>
              <a:t>المائي</a:t>
            </a:r>
            <a:r>
              <a:rPr lang="ar-IQ" sz="2800" b="1" dirty="0"/>
              <a:t> </a:t>
            </a:r>
            <a:r>
              <a:rPr lang="ar-IQ" sz="2800" b="1" dirty="0">
                <a:solidFill>
                  <a:schemeClr val="accent1"/>
                </a:solidFill>
              </a:rPr>
              <a:t>للمحاليل</a:t>
            </a:r>
            <a:r>
              <a:rPr lang="ar-IQ" sz="2800" b="1" dirty="0"/>
              <a:t> مثل كلوريد الصوديوم </a:t>
            </a:r>
            <a:r>
              <a:rPr lang="ar-IQ" sz="2800" b="1" dirty="0" smtClean="0"/>
              <a:t>والسكروز </a:t>
            </a:r>
            <a:r>
              <a:rPr lang="ar-IQ" sz="2800" b="1" dirty="0" smtClean="0">
                <a:solidFill>
                  <a:schemeClr val="accent1"/>
                </a:solidFill>
              </a:rPr>
              <a:t>بجهدها</a:t>
            </a:r>
            <a:r>
              <a:rPr lang="ar-IQ" sz="2800" b="1" dirty="0" smtClean="0"/>
              <a:t> </a:t>
            </a:r>
            <a:r>
              <a:rPr lang="ar-IQ" sz="2800" b="1" dirty="0" err="1">
                <a:solidFill>
                  <a:schemeClr val="accent1"/>
                </a:solidFill>
              </a:rPr>
              <a:t>الأزموزي</a:t>
            </a:r>
            <a:r>
              <a:rPr lang="ar-IQ" sz="2800" b="1" dirty="0">
                <a:solidFill>
                  <a:schemeClr val="accent1"/>
                </a:solidFill>
              </a:rPr>
              <a:t> </a:t>
            </a:r>
            <a:r>
              <a:rPr lang="ar-IQ" sz="2800" b="1" dirty="0"/>
              <a:t>إذ إنها مواد ذائبة تؤثر دقائقها </a:t>
            </a:r>
            <a:r>
              <a:rPr lang="ar-IQ" sz="2800" b="1" dirty="0" smtClean="0"/>
              <a:t>في خفض </a:t>
            </a:r>
            <a:r>
              <a:rPr lang="ar-IQ" sz="2800" b="1" dirty="0"/>
              <a:t>الطاقة الحركية لجزيئات الماء أو الجهد </a:t>
            </a:r>
            <a:r>
              <a:rPr lang="ar-IQ" sz="2800" b="1" dirty="0" smtClean="0"/>
              <a:t>المائي للمحلول</a:t>
            </a:r>
            <a:r>
              <a:rPr lang="ar-IQ" sz="2800" b="1" dirty="0"/>
              <a:t>.</a:t>
            </a:r>
          </a:p>
          <a:p>
            <a:pPr algn="r" rtl="1"/>
            <a:r>
              <a:rPr lang="ar-IQ" sz="2800" b="1" dirty="0"/>
              <a:t>توجد عدة طرق لقياس </a:t>
            </a:r>
            <a:r>
              <a:rPr lang="ar-IQ" sz="2800" b="1" dirty="0">
                <a:solidFill>
                  <a:schemeClr val="accent1"/>
                </a:solidFill>
              </a:rPr>
              <a:t>الجهد</a:t>
            </a:r>
            <a:r>
              <a:rPr lang="ar-IQ" sz="2800" b="1" dirty="0"/>
              <a:t> </a:t>
            </a:r>
            <a:r>
              <a:rPr lang="ar-IQ" sz="2800" b="1" dirty="0" err="1">
                <a:solidFill>
                  <a:schemeClr val="accent1"/>
                </a:solidFill>
              </a:rPr>
              <a:t>الأزموزي</a:t>
            </a:r>
            <a:r>
              <a:rPr lang="ar-IQ" sz="2800" b="1" dirty="0">
                <a:solidFill>
                  <a:schemeClr val="accent1"/>
                </a:solidFill>
              </a:rPr>
              <a:t> للمحاليل</a:t>
            </a:r>
            <a:r>
              <a:rPr lang="ar-IQ" sz="2800" b="1" dirty="0"/>
              <a:t> من </a:t>
            </a:r>
            <a:r>
              <a:rPr lang="ar-IQ" sz="2800" b="1" dirty="0" smtClean="0"/>
              <a:t>أهمها:</a:t>
            </a:r>
          </a:p>
          <a:p>
            <a:pPr algn="r" rtl="1"/>
            <a:endParaRPr lang="ar-IQ" sz="2800" b="1" dirty="0"/>
          </a:p>
          <a:p>
            <a:pPr algn="r" rtl="1"/>
            <a:r>
              <a:rPr lang="ar-IQ" sz="2800" b="1" dirty="0" smtClean="0">
                <a:solidFill>
                  <a:srgbClr val="FF0000"/>
                </a:solidFill>
              </a:rPr>
              <a:t>1-</a:t>
            </a:r>
            <a:r>
              <a:rPr lang="ar-IQ" sz="2800" b="1" dirty="0" smtClean="0"/>
              <a:t> طريقة </a:t>
            </a:r>
            <a:r>
              <a:rPr lang="ar-IQ" sz="2800" b="1" dirty="0"/>
              <a:t>فانت </a:t>
            </a:r>
            <a:r>
              <a:rPr lang="ar-IQ" sz="2800" b="1" dirty="0" err="1" smtClean="0"/>
              <a:t>هوف</a:t>
            </a:r>
            <a:r>
              <a:rPr lang="ar-IQ" sz="2800" b="1" dirty="0" smtClean="0"/>
              <a:t>.</a:t>
            </a:r>
          </a:p>
          <a:p>
            <a:pPr algn="r" rtl="1"/>
            <a:r>
              <a:rPr lang="ar-IQ" sz="2800" b="1" dirty="0" smtClean="0">
                <a:solidFill>
                  <a:srgbClr val="FF0000"/>
                </a:solidFill>
              </a:rPr>
              <a:t>2-</a:t>
            </a:r>
            <a:r>
              <a:rPr lang="ar-IQ" sz="2800" b="1" dirty="0" smtClean="0"/>
              <a:t> طريقة </a:t>
            </a:r>
            <a:r>
              <a:rPr lang="ar-IQ" sz="2800" b="1" dirty="0"/>
              <a:t>الانخفاض في درجة انجماد المحاليل.</a:t>
            </a:r>
          </a:p>
          <a:p>
            <a:pPr algn="r" rtl="1"/>
            <a:r>
              <a:rPr lang="ar-IQ" sz="2800" b="1" dirty="0" smtClean="0">
                <a:solidFill>
                  <a:srgbClr val="FF0000"/>
                </a:solidFill>
              </a:rPr>
              <a:t>3-</a:t>
            </a:r>
            <a:r>
              <a:rPr lang="ar-IQ" sz="2800" b="1" dirty="0" smtClean="0"/>
              <a:t> استعمال </a:t>
            </a:r>
            <a:r>
              <a:rPr lang="ar-IQ" sz="2800" b="1" dirty="0" err="1"/>
              <a:t>السايكروميتر</a:t>
            </a:r>
            <a:r>
              <a:rPr lang="ar-IQ" sz="2800" b="1" dirty="0"/>
              <a:t> ذو المزدوج الحراري. </a:t>
            </a:r>
            <a:endParaRPr lang="ar-IQ" sz="2800" b="1" dirty="0" smtClean="0"/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9600" y="914400"/>
            <a:ext cx="8001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3600" b="1" dirty="0">
                <a:solidFill>
                  <a:srgbClr val="FF0000"/>
                </a:solidFill>
                <a:latin typeface="Arial,Bold"/>
              </a:rPr>
              <a:t>طرق قياس </a:t>
            </a:r>
            <a:r>
              <a:rPr lang="ar-IQ" sz="3600" b="1" dirty="0">
                <a:solidFill>
                  <a:schemeClr val="accent1"/>
                </a:solidFill>
                <a:latin typeface="Arial,Bold"/>
              </a:rPr>
              <a:t>الجهد المائي </a:t>
            </a:r>
            <a:r>
              <a:rPr lang="ar-IQ" sz="3600" b="1" dirty="0">
                <a:solidFill>
                  <a:srgbClr val="FF0000"/>
                </a:solidFill>
                <a:latin typeface="Arial,Bold"/>
              </a:rPr>
              <a:t>ومكوناته </a:t>
            </a:r>
            <a:r>
              <a:rPr lang="ar-IQ" sz="3600" b="1" dirty="0" smtClean="0">
                <a:solidFill>
                  <a:schemeClr val="accent1"/>
                </a:solidFill>
                <a:latin typeface="Arial,Bold"/>
              </a:rPr>
              <a:t>للأنسجة</a:t>
            </a:r>
            <a:r>
              <a:rPr lang="ar-IQ" sz="3600" b="1" dirty="0" smtClean="0">
                <a:solidFill>
                  <a:srgbClr val="FF0000"/>
                </a:solidFill>
                <a:latin typeface="Arial,Bold"/>
              </a:rPr>
              <a:t> </a:t>
            </a:r>
            <a:r>
              <a:rPr lang="ar-IQ" sz="3600" b="1" dirty="0" smtClean="0">
                <a:solidFill>
                  <a:schemeClr val="accent1"/>
                </a:solidFill>
                <a:latin typeface="Arial,Bold"/>
              </a:rPr>
              <a:t>النباتية</a:t>
            </a:r>
            <a:endParaRPr lang="ar-IQ" sz="3600" b="1" dirty="0">
              <a:solidFill>
                <a:schemeClr val="accent1"/>
              </a:solidFill>
              <a:latin typeface="Arial,Bold"/>
            </a:endParaRPr>
          </a:p>
          <a:p>
            <a:pPr algn="r" rtl="1"/>
            <a:r>
              <a:rPr lang="ar-IQ" sz="2800" b="1" dirty="0">
                <a:solidFill>
                  <a:srgbClr val="FF0000"/>
                </a:solidFill>
                <a:latin typeface="Arial,Bold"/>
              </a:rPr>
              <a:t>أ-الجهد المائي:</a:t>
            </a:r>
          </a:p>
          <a:p>
            <a:pPr algn="r" rtl="1"/>
            <a:r>
              <a:rPr lang="ar-IQ" sz="2800" b="1" dirty="0">
                <a:solidFill>
                  <a:srgbClr val="0070C1"/>
                </a:solidFill>
                <a:latin typeface="Arial,Bold"/>
              </a:rPr>
              <a:t>1 -طريقة التغيرات في الوزن والحجم.</a:t>
            </a:r>
          </a:p>
          <a:p>
            <a:pPr algn="r" rtl="1"/>
            <a:r>
              <a:rPr lang="ar-IQ" sz="2800" b="1" dirty="0">
                <a:solidFill>
                  <a:srgbClr val="0070C1"/>
                </a:solidFill>
                <a:latin typeface="Arial,Bold"/>
              </a:rPr>
              <a:t>2 -طريقة اللون او الصبغة أو طريقة </a:t>
            </a:r>
            <a:r>
              <a:rPr lang="ar-IQ" sz="2800" b="1" dirty="0" err="1">
                <a:solidFill>
                  <a:srgbClr val="0070C1"/>
                </a:solidFill>
                <a:latin typeface="Arial,Bold"/>
              </a:rPr>
              <a:t>شارداكوف</a:t>
            </a:r>
            <a:r>
              <a:rPr lang="ar-IQ" sz="2800" b="1" dirty="0">
                <a:solidFill>
                  <a:srgbClr val="0070C1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800" b="1" dirty="0">
                <a:solidFill>
                  <a:srgbClr val="0070C1"/>
                </a:solidFill>
                <a:latin typeface="Arial,Bold"/>
              </a:rPr>
              <a:t>3 -طريقة انحناء سويقات الأوراق.</a:t>
            </a:r>
          </a:p>
          <a:p>
            <a:pPr algn="r" rtl="1"/>
            <a:r>
              <a:rPr lang="ar-IQ" sz="2800" b="1" dirty="0">
                <a:solidFill>
                  <a:srgbClr val="FF0000"/>
                </a:solidFill>
                <a:latin typeface="Arial,Bold"/>
              </a:rPr>
              <a:t>ب- الجهد </a:t>
            </a:r>
            <a:r>
              <a:rPr lang="ar-IQ" sz="2800" b="1" dirty="0" err="1" smtClean="0">
                <a:solidFill>
                  <a:srgbClr val="FF0000"/>
                </a:solidFill>
                <a:latin typeface="Arial,Bold"/>
              </a:rPr>
              <a:t>الأزموزي</a:t>
            </a:r>
            <a:r>
              <a:rPr lang="ar-IQ" sz="2800" b="1" dirty="0" smtClean="0">
                <a:solidFill>
                  <a:srgbClr val="FF0000"/>
                </a:solidFill>
                <a:latin typeface="Arial,Bold"/>
              </a:rPr>
              <a:t>:</a:t>
            </a:r>
            <a:endParaRPr lang="ar-IQ" sz="2800" b="1" dirty="0">
              <a:solidFill>
                <a:srgbClr val="FF0000"/>
              </a:solidFill>
              <a:latin typeface="Arial,Bold"/>
            </a:endParaRPr>
          </a:p>
          <a:p>
            <a:pPr algn="r" rtl="1"/>
            <a:r>
              <a:rPr lang="ar-IQ" sz="2800" b="1" dirty="0">
                <a:solidFill>
                  <a:srgbClr val="0070C1"/>
                </a:solidFill>
                <a:latin typeface="Arial,Bold"/>
              </a:rPr>
              <a:t>1 - استخدام مقياس الجهد </a:t>
            </a:r>
            <a:r>
              <a:rPr lang="ar-IQ" sz="2800" b="1" dirty="0" err="1">
                <a:solidFill>
                  <a:srgbClr val="0070C1"/>
                </a:solidFill>
                <a:latin typeface="Arial,Bold"/>
              </a:rPr>
              <a:t>الأزموزي</a:t>
            </a:r>
            <a:r>
              <a:rPr lang="ar-IQ" sz="2800" b="1" dirty="0">
                <a:solidFill>
                  <a:srgbClr val="0070C1"/>
                </a:solidFill>
                <a:latin typeface="Arial,Bold"/>
              </a:rPr>
              <a:t> </a:t>
            </a:r>
            <a:r>
              <a:rPr lang="ar-IQ" sz="2800" b="1" dirty="0" smtClean="0">
                <a:solidFill>
                  <a:srgbClr val="0070C1"/>
                </a:solidFill>
                <a:latin typeface="Arial,Bold"/>
              </a:rPr>
              <a:t>(</a:t>
            </a:r>
            <a:r>
              <a:rPr lang="ar-IQ" sz="2800" b="1" dirty="0" err="1" smtClean="0">
                <a:solidFill>
                  <a:srgbClr val="0070C1"/>
                </a:solidFill>
                <a:latin typeface="Arial,Bold"/>
              </a:rPr>
              <a:t>الاوزموميتر</a:t>
            </a:r>
            <a:r>
              <a:rPr lang="ar-IQ" sz="2800" b="1" dirty="0" smtClean="0">
                <a:solidFill>
                  <a:srgbClr val="0070C1"/>
                </a:solidFill>
                <a:latin typeface="Arial,Bold"/>
              </a:rPr>
              <a:t>).</a:t>
            </a:r>
            <a:endParaRPr lang="ar-IQ" sz="2800" b="1" dirty="0">
              <a:solidFill>
                <a:srgbClr val="0070C1"/>
              </a:solidFill>
              <a:latin typeface="Arial,Bold"/>
            </a:endParaRPr>
          </a:p>
          <a:p>
            <a:pPr algn="r" rtl="1"/>
            <a:r>
              <a:rPr lang="ar-IQ" sz="2800" b="1" dirty="0">
                <a:solidFill>
                  <a:srgbClr val="0070C1"/>
                </a:solidFill>
                <a:latin typeface="Arial,Bold"/>
              </a:rPr>
              <a:t>2 -طريقة </a:t>
            </a:r>
            <a:r>
              <a:rPr lang="ar-IQ" sz="2800" b="1" dirty="0" err="1">
                <a:solidFill>
                  <a:srgbClr val="0070C1"/>
                </a:solidFill>
                <a:latin typeface="Arial,Bold"/>
              </a:rPr>
              <a:t>السايكروميتر</a:t>
            </a:r>
            <a:r>
              <a:rPr lang="ar-IQ" sz="2800" b="1" dirty="0">
                <a:solidFill>
                  <a:srgbClr val="0070C1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3200" b="1" dirty="0">
                <a:solidFill>
                  <a:srgbClr val="002060"/>
                </a:solidFill>
                <a:latin typeface="Arial,Bold"/>
              </a:rPr>
              <a:t>3 -طريقة </a:t>
            </a:r>
            <a:r>
              <a:rPr lang="ar-IQ" sz="3200" b="1" dirty="0" err="1">
                <a:solidFill>
                  <a:srgbClr val="002060"/>
                </a:solidFill>
                <a:latin typeface="Arial,Bold"/>
              </a:rPr>
              <a:t>البلزمة</a:t>
            </a:r>
            <a:r>
              <a:rPr lang="ar-IQ" sz="3200" b="1" dirty="0">
                <a:solidFill>
                  <a:srgbClr val="002060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800" b="1" dirty="0">
                <a:solidFill>
                  <a:srgbClr val="FF0000"/>
                </a:solidFill>
                <a:latin typeface="Arial,Bold"/>
              </a:rPr>
              <a:t>ج- جهد </a:t>
            </a:r>
            <a:r>
              <a:rPr lang="ar-IQ" sz="2800" b="1" dirty="0" smtClean="0">
                <a:solidFill>
                  <a:srgbClr val="FF0000"/>
                </a:solidFill>
                <a:latin typeface="Arial,Bold"/>
              </a:rPr>
              <a:t>الضغط:</a:t>
            </a:r>
            <a:endParaRPr lang="ar-IQ" sz="2800" b="1" dirty="0">
              <a:solidFill>
                <a:srgbClr val="FF0000"/>
              </a:solidFill>
              <a:latin typeface="Arial,Bold"/>
            </a:endParaRPr>
          </a:p>
          <a:p>
            <a:pPr algn="r" rtl="1"/>
            <a:r>
              <a:rPr lang="ar-IQ" sz="2800" b="1" dirty="0">
                <a:solidFill>
                  <a:srgbClr val="0070C1"/>
                </a:solidFill>
                <a:latin typeface="Arial,Bold"/>
              </a:rPr>
              <a:t>لا توجد طريقة دقيقة لتقديره ويمكن نظريا استخدام </a:t>
            </a:r>
            <a:r>
              <a:rPr lang="ar-IQ" sz="2800" b="1" dirty="0" err="1">
                <a:solidFill>
                  <a:srgbClr val="0070C1"/>
                </a:solidFill>
                <a:latin typeface="Arial,Bold"/>
              </a:rPr>
              <a:t>المانوميتر</a:t>
            </a:r>
            <a:r>
              <a:rPr lang="ar-IQ" sz="2800" b="1" dirty="0">
                <a:solidFill>
                  <a:srgbClr val="0070C1"/>
                </a:solidFill>
                <a:latin typeface="Arial,Bold"/>
              </a:rPr>
              <a:t> الدقيق</a:t>
            </a:r>
          </a:p>
          <a:p>
            <a:pPr algn="r" rtl="1"/>
            <a:r>
              <a:rPr lang="ar-IQ" sz="2800" b="1" dirty="0">
                <a:solidFill>
                  <a:srgbClr val="0070C1"/>
                </a:solidFill>
                <a:latin typeface="Arial,Bold"/>
              </a:rPr>
              <a:t>أو من حساب الفرق بين الجهد المائي والجهد </a:t>
            </a:r>
            <a:r>
              <a:rPr lang="ar-IQ" sz="2800" b="1" dirty="0" err="1">
                <a:solidFill>
                  <a:srgbClr val="0070C1"/>
                </a:solidFill>
                <a:latin typeface="Arial,Bold"/>
              </a:rPr>
              <a:t>الأزموزي</a:t>
            </a:r>
            <a:r>
              <a:rPr lang="ar-IQ" sz="2800" b="1" dirty="0">
                <a:solidFill>
                  <a:srgbClr val="0070C1"/>
                </a:solidFill>
                <a:latin typeface="Arial,Bold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79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873978"/>
            <a:ext cx="8534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b="1" dirty="0"/>
              <a:t>والجهد المائي هو عبارة عن الفرق بين الجهد الكيمياوي للماء</a:t>
            </a:r>
            <a:r>
              <a:rPr lang="en-US" sz="2400" b="1" dirty="0"/>
              <a:t> </a:t>
            </a:r>
            <a:r>
              <a:rPr lang="ar-IQ" sz="2400" b="1" dirty="0"/>
              <a:t>في محلول والجهد الكيمياوي للماء النقي عند نفس الدرجة</a:t>
            </a:r>
            <a:r>
              <a:rPr lang="en-US" sz="2400" b="1" dirty="0"/>
              <a:t> </a:t>
            </a:r>
            <a:r>
              <a:rPr lang="ar-IQ" sz="2400" b="1" dirty="0"/>
              <a:t>الحرارية وتحت نفس الضغط وكما يلي </a:t>
            </a:r>
            <a:endParaRPr lang="en-US" sz="2400" b="1" dirty="0"/>
          </a:p>
          <a:p>
            <a:pPr algn="ctr" rtl="1"/>
            <a:r>
              <a:rPr lang="el-GR" sz="3200" b="1" dirty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3200" b="1" dirty="0">
                <a:solidFill>
                  <a:srgbClr val="FF0000"/>
                </a:solidFill>
                <a:latin typeface="Calibri,Bold"/>
              </a:rPr>
              <a:t>w= </a:t>
            </a:r>
            <a:r>
              <a:rPr lang="el-GR" sz="3200" b="1" dirty="0">
                <a:solidFill>
                  <a:srgbClr val="FF0000"/>
                </a:solidFill>
                <a:latin typeface="Calibri,Bold"/>
              </a:rPr>
              <a:t>μ</a:t>
            </a:r>
            <a:r>
              <a:rPr lang="en-US" sz="3200" b="1" dirty="0" err="1">
                <a:solidFill>
                  <a:srgbClr val="FF0000"/>
                </a:solidFill>
                <a:latin typeface="Calibri,Bold"/>
              </a:rPr>
              <a:t>wo</a:t>
            </a:r>
            <a:r>
              <a:rPr lang="en-US" sz="3200" b="1" dirty="0">
                <a:solidFill>
                  <a:srgbClr val="FF0000"/>
                </a:solidFill>
                <a:latin typeface="Calibri,Bold"/>
              </a:rPr>
              <a:t> – </a:t>
            </a:r>
            <a:r>
              <a:rPr lang="el-GR" sz="3200" b="1" dirty="0">
                <a:solidFill>
                  <a:srgbClr val="FF0000"/>
                </a:solidFill>
                <a:latin typeface="Calibri,Bold"/>
              </a:rPr>
              <a:t>μ</a:t>
            </a:r>
            <a:r>
              <a:rPr lang="en-US" sz="3200" b="1" dirty="0">
                <a:solidFill>
                  <a:srgbClr val="FF0000"/>
                </a:solidFill>
                <a:latin typeface="Calibri,Bold"/>
              </a:rPr>
              <a:t>w</a:t>
            </a:r>
          </a:p>
          <a:p>
            <a:pPr algn="r"/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                      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الجهد المائي الصافي للماء في المحلول </a:t>
            </a:r>
            <a:r>
              <a:rPr lang="en-US" sz="16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el-GR" sz="1600" b="1" dirty="0">
                <a:solidFill>
                  <a:srgbClr val="002060"/>
                </a:solidFill>
                <a:latin typeface="Calibri,Bold"/>
              </a:rPr>
              <a:t>Ψ</a:t>
            </a:r>
            <a:r>
              <a:rPr lang="en-US" sz="1600" b="1" dirty="0">
                <a:solidFill>
                  <a:srgbClr val="002060"/>
                </a:solidFill>
                <a:latin typeface="Calibri,Bold"/>
              </a:rPr>
              <a:t>w</a:t>
            </a:r>
          </a:p>
          <a:p>
            <a:pPr algn="r"/>
            <a:r>
              <a:rPr lang="en-US" sz="16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الجهد الماء في المحلول المعين </a:t>
            </a:r>
            <a:r>
              <a:rPr lang="en-US" sz="16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el-GR" sz="1600" b="1" dirty="0">
                <a:solidFill>
                  <a:srgbClr val="002060"/>
                </a:solidFill>
                <a:latin typeface="Calibri,Bold"/>
              </a:rPr>
              <a:t>μ</a:t>
            </a:r>
            <a:r>
              <a:rPr lang="en-US" sz="1600" b="1" dirty="0">
                <a:solidFill>
                  <a:srgbClr val="002060"/>
                </a:solidFill>
                <a:latin typeface="Calibri,Bold"/>
              </a:rPr>
              <a:t>w</a:t>
            </a:r>
          </a:p>
          <a:p>
            <a:pPr algn="r"/>
            <a:r>
              <a:rPr lang="ar-IQ" sz="1600" b="1" dirty="0">
                <a:solidFill>
                  <a:srgbClr val="002060"/>
                </a:solidFill>
                <a:latin typeface="Arial,Bold"/>
              </a:rPr>
              <a:t>الجهد المائي للماء النقي </a:t>
            </a:r>
            <a:r>
              <a:rPr lang="en-US" sz="16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el-GR" sz="1600" b="1" dirty="0">
                <a:solidFill>
                  <a:srgbClr val="002060"/>
                </a:solidFill>
                <a:latin typeface="Calibri,Bold"/>
              </a:rPr>
              <a:t>μ</a:t>
            </a:r>
            <a:r>
              <a:rPr lang="en-US" sz="1100" b="1" dirty="0" err="1">
                <a:solidFill>
                  <a:srgbClr val="002060"/>
                </a:solidFill>
                <a:latin typeface="Calibri,Bold"/>
              </a:rPr>
              <a:t>wo</a:t>
            </a:r>
            <a:r>
              <a:rPr lang="en-US" sz="1100" b="1" dirty="0">
                <a:solidFill>
                  <a:srgbClr val="002060"/>
                </a:solidFill>
                <a:latin typeface="Calibri,Bold"/>
              </a:rPr>
              <a:t> </a:t>
            </a:r>
            <a:endParaRPr lang="el-GR" sz="1100" b="1" dirty="0">
              <a:solidFill>
                <a:srgbClr val="002060"/>
              </a:solidFill>
              <a:latin typeface="Calibri,Bold"/>
            </a:endParaRPr>
          </a:p>
          <a:p>
            <a:pPr algn="r"/>
            <a:r>
              <a:rPr lang="en-US" sz="16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وعلي</a:t>
            </a:r>
            <a:r>
              <a:rPr lang="en-US" sz="1600" b="1" dirty="0">
                <a:solidFill>
                  <a:srgbClr val="002060"/>
                </a:solidFill>
                <a:latin typeface="Arial,Bold"/>
              </a:rPr>
              <a:t>i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 فان الجهد المائي يساوي:</a:t>
            </a:r>
            <a:r>
              <a:rPr lang="en-US" sz="1600" b="1" dirty="0">
                <a:solidFill>
                  <a:srgbClr val="002060"/>
                </a:solidFill>
                <a:latin typeface="Arial,Bold"/>
              </a:rPr>
              <a:t> </a:t>
            </a:r>
          </a:p>
          <a:p>
            <a:pPr algn="r"/>
            <a:endParaRPr lang="ar-IQ" sz="1600" b="1" dirty="0">
              <a:solidFill>
                <a:srgbClr val="002060"/>
              </a:solidFill>
              <a:latin typeface="Arial,Bold"/>
            </a:endParaRPr>
          </a:p>
          <a:p>
            <a:pPr algn="ctr"/>
            <a:r>
              <a:rPr lang="el-GR" sz="3200" b="1" dirty="0" smtClean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3200" b="1" dirty="0" smtClean="0">
                <a:solidFill>
                  <a:srgbClr val="FF0000"/>
                </a:solidFill>
                <a:latin typeface="Calibri,Bold"/>
              </a:rPr>
              <a:t>w</a:t>
            </a:r>
            <a:r>
              <a:rPr lang="en-US" sz="3200" b="1" dirty="0">
                <a:solidFill>
                  <a:srgbClr val="FF0000"/>
                </a:solidFill>
                <a:latin typeface="Calibri,Bold"/>
              </a:rPr>
              <a:t>= RT </a:t>
            </a:r>
            <a:r>
              <a:rPr lang="en-US" sz="3200" b="1" dirty="0" err="1">
                <a:solidFill>
                  <a:srgbClr val="FF0000"/>
                </a:solidFill>
                <a:latin typeface="Calibri,Bold"/>
              </a:rPr>
              <a:t>ln</a:t>
            </a:r>
            <a:r>
              <a:rPr lang="en-US" sz="3200" b="1" dirty="0">
                <a:solidFill>
                  <a:srgbClr val="FF0000"/>
                </a:solidFill>
                <a:latin typeface="Calibri,Bold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alibri,Bold"/>
              </a:rPr>
              <a:t>P/P0</a:t>
            </a:r>
          </a:p>
          <a:p>
            <a:pPr algn="r"/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الضغط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البخاري للماء في درجة مطلقة معينة </a:t>
            </a:r>
            <a:r>
              <a:rPr lang="en-US" b="1" dirty="0">
                <a:solidFill>
                  <a:srgbClr val="FF0000"/>
                </a:solidFill>
                <a:latin typeface="Calibri,Bold"/>
              </a:rPr>
              <a:t>P</a:t>
            </a:r>
          </a:p>
          <a:p>
            <a:pPr algn="r"/>
            <a:r>
              <a:rPr lang="ar-IQ" b="1" dirty="0">
                <a:solidFill>
                  <a:srgbClr val="002060"/>
                </a:solidFill>
                <a:latin typeface="Arial,Bold"/>
              </a:rPr>
              <a:t>الضغط البخاري للماء النقي في نفس الدرجة </a:t>
            </a:r>
            <a:r>
              <a:rPr lang="en-US" b="1" dirty="0">
                <a:solidFill>
                  <a:srgbClr val="FF0000"/>
                </a:solidFill>
                <a:latin typeface="Calibri,Bold"/>
              </a:rPr>
              <a:t>P</a:t>
            </a:r>
            <a:r>
              <a:rPr lang="en-US" sz="1200" b="1" dirty="0">
                <a:solidFill>
                  <a:srgbClr val="FF0000"/>
                </a:solidFill>
                <a:latin typeface="Calibri,Bold"/>
              </a:rPr>
              <a:t>0</a:t>
            </a:r>
          </a:p>
          <a:p>
            <a:pPr algn="r" rtl="1"/>
            <a:r>
              <a:rPr lang="ar-IQ" sz="2000" b="1" dirty="0">
                <a:solidFill>
                  <a:srgbClr val="002060"/>
                </a:solidFill>
                <a:latin typeface="Arial,Bold"/>
              </a:rPr>
              <a:t>وإذا كانت المادة المراد قياسها هي الماء النقي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فان </a:t>
            </a:r>
            <a:r>
              <a:rPr lang="en-US" sz="3200" b="1" dirty="0">
                <a:solidFill>
                  <a:srgbClr val="FF0000"/>
                </a:solidFill>
                <a:latin typeface="Calibri,Bold"/>
              </a:rPr>
              <a:t>P/P</a:t>
            </a:r>
            <a:r>
              <a:rPr lang="en-US" sz="2000" b="1" dirty="0">
                <a:solidFill>
                  <a:srgbClr val="FF0000"/>
                </a:solidFill>
                <a:latin typeface="Calibri,Bold"/>
              </a:rPr>
              <a:t>0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تساوي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واحد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ولذا</a:t>
            </a:r>
            <a:r>
              <a:rPr lang="en-US" sz="20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فان اللوغاريتم الطبيعي يكون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صفر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ويعني ذلك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إن الجهد المائي للماء النقي</a:t>
            </a:r>
            <a:r>
              <a:rPr lang="en-US" sz="2000" b="1" dirty="0">
                <a:solidFill>
                  <a:srgbClr val="FF0000"/>
                </a:solidFill>
                <a:latin typeface="Arial,Bold"/>
              </a:rPr>
              <a:t>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يساوي صفر</a:t>
            </a:r>
            <a:r>
              <a:rPr lang="ar-IQ" b="1" dirty="0">
                <a:solidFill>
                  <a:srgbClr val="000000"/>
                </a:solidFill>
                <a:latin typeface="Arial,Bold"/>
              </a:rPr>
              <a:t>.</a:t>
            </a:r>
            <a:r>
              <a:rPr lang="en-US" b="1" dirty="0">
                <a:solidFill>
                  <a:srgbClr val="000000"/>
                </a:solidFill>
                <a:latin typeface="Arial,Bold"/>
              </a:rPr>
              <a:t>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ولذا فان هنالك مستويات </a:t>
            </a:r>
            <a:r>
              <a:rPr lang="ar-IQ" sz="2400" b="1" dirty="0">
                <a:solidFill>
                  <a:srgbClr val="FF0000"/>
                </a:solidFill>
                <a:latin typeface="Arial,Bold"/>
              </a:rPr>
              <a:t>للجهد المائي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هي:</a:t>
            </a:r>
          </a:p>
          <a:p>
            <a:pPr algn="r"/>
            <a:r>
              <a:rPr lang="ar-IQ" sz="2000" b="1" dirty="0">
                <a:solidFill>
                  <a:srgbClr val="002060"/>
                </a:solidFill>
                <a:latin typeface="Arial,Bold"/>
              </a:rPr>
              <a:t>1 -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صفر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عندما يكون الماء نقي.</a:t>
            </a:r>
          </a:p>
          <a:p>
            <a:pPr algn="r"/>
            <a:r>
              <a:rPr lang="ar-IQ" sz="2000" b="1" dirty="0">
                <a:solidFill>
                  <a:srgbClr val="002060"/>
                </a:solidFill>
                <a:latin typeface="Arial,Bold"/>
              </a:rPr>
              <a:t>2 -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سالب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في حالة المحاليل.</a:t>
            </a:r>
          </a:p>
          <a:p>
            <a:pPr algn="r"/>
            <a:r>
              <a:rPr lang="ar-IQ" sz="2000" b="1" dirty="0">
                <a:solidFill>
                  <a:srgbClr val="002060"/>
                </a:solidFill>
                <a:latin typeface="Arial,Bold"/>
              </a:rPr>
              <a:t>3 - </a:t>
            </a:r>
            <a:r>
              <a:rPr lang="ar-IQ" sz="2000" b="1" dirty="0">
                <a:solidFill>
                  <a:srgbClr val="FF0000"/>
                </a:solidFill>
                <a:latin typeface="Arial,Bold"/>
              </a:rPr>
              <a:t>موجب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عندما يكون الماء تحت ضغط خارجي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84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38200" y="783134"/>
            <a:ext cx="777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2400" b="1" dirty="0">
                <a:solidFill>
                  <a:srgbClr val="FF0000"/>
                </a:solidFill>
                <a:latin typeface="Arial,Bold"/>
              </a:rPr>
              <a:t>الجهد المائي ومكوناته في الخلية النباتية</a:t>
            </a:r>
          </a:p>
          <a:p>
            <a:pPr algn="ctr" rtl="1"/>
            <a:r>
              <a:rPr lang="en-US" sz="2000" b="1" dirty="0" smtClean="0">
                <a:solidFill>
                  <a:srgbClr val="FF0000"/>
                </a:solidFill>
                <a:latin typeface="Calibri,Bold"/>
              </a:rPr>
              <a:t>Water Potential And Its Components In The Plant Cell</a:t>
            </a:r>
          </a:p>
          <a:p>
            <a:pPr algn="r" rtl="1"/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يعتمد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الجهد المائي للخلية النباتية على مجموعة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القوى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المؤثرة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في الجهد الكيمياوي له في تلك الخلية. إذ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إن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الخلية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النباتية تحاط بجدار </a:t>
            </a:r>
            <a:r>
              <a:rPr lang="ar-IQ" sz="2400" b="1" dirty="0" err="1">
                <a:solidFill>
                  <a:srgbClr val="002060"/>
                </a:solidFill>
                <a:latin typeface="Arial,Bold"/>
              </a:rPr>
              <a:t>سليلوزي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 تام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النفاذية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وغشاء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بلازمي اختياري النفاذية، كما إنها تحوي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في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داخلها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على فجوات توجد فيها كما الخلية العديد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من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المركبات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العضوية </a:t>
            </a:r>
            <a:r>
              <a:rPr lang="ar-IQ" sz="2400" b="1" dirty="0" err="1">
                <a:solidFill>
                  <a:srgbClr val="002060"/>
                </a:solidFill>
                <a:latin typeface="Arial,Bold"/>
              </a:rPr>
              <a:t>واللاعضوية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 الذائبة التي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تشكل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محاليل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وأنظمة غروية</a:t>
            </a:r>
            <a:r>
              <a:rPr lang="ar-IQ" sz="2400" b="1" dirty="0">
                <a:solidFill>
                  <a:srgbClr val="000000"/>
                </a:solidFill>
                <a:latin typeface="Arial,Bold"/>
              </a:rPr>
              <a:t>.</a:t>
            </a:r>
          </a:p>
          <a:p>
            <a:pPr algn="r" rtl="1"/>
            <a:r>
              <a:rPr lang="ar-IQ" sz="2000" b="1" dirty="0">
                <a:solidFill>
                  <a:srgbClr val="002060"/>
                </a:solidFill>
                <a:latin typeface="Arial,Bold"/>
              </a:rPr>
              <a:t>ولذا فان القوى المؤثرة في الجهد المائي للخلية النباتية </a:t>
            </a:r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يمكن</a:t>
            </a:r>
            <a:r>
              <a:rPr lang="en-US" sz="20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000" b="1" dirty="0" smtClean="0">
                <a:solidFill>
                  <a:srgbClr val="002060"/>
                </a:solidFill>
                <a:latin typeface="Arial,Bold"/>
              </a:rPr>
              <a:t>أن </a:t>
            </a:r>
            <a:r>
              <a:rPr lang="ar-IQ" sz="2000" b="1" dirty="0">
                <a:solidFill>
                  <a:srgbClr val="002060"/>
                </a:solidFill>
                <a:latin typeface="Arial,Bold"/>
              </a:rPr>
              <a:t>تصنف إلى ثلاث قوى وكما يلي:</a:t>
            </a:r>
          </a:p>
          <a:p>
            <a:pPr algn="r" rtl="1"/>
            <a:r>
              <a:rPr lang="ar-IQ" sz="2400" b="1" dirty="0">
                <a:solidFill>
                  <a:srgbClr val="FF0000"/>
                </a:solidFill>
                <a:latin typeface="Arial,Bold"/>
              </a:rPr>
              <a:t>1 - تأثير الذائبات أو جهد الذائبات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وهي المواد الذائبة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والتي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تشمل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مركبات عضوية ولا عضوية بسيطة مثل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السكريات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والأملاح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والأحماض العضوية. وتكون على صورة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ايونات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أو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جزيئات ويعرف الجهد الناتج عنها </a:t>
            </a:r>
            <a:r>
              <a:rPr lang="ar-IQ" sz="2400" b="1" dirty="0">
                <a:solidFill>
                  <a:srgbClr val="FF0000"/>
                </a:solidFill>
                <a:latin typeface="Arial,Bold"/>
              </a:rPr>
              <a:t>بالجهد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2400" b="1" dirty="0" err="1" smtClean="0">
                <a:solidFill>
                  <a:srgbClr val="FF0000"/>
                </a:solidFill>
                <a:latin typeface="Arial,Bold"/>
              </a:rPr>
              <a:t>الأزموزي</a:t>
            </a:r>
            <a:r>
              <a:rPr lang="en-US" sz="2400" b="1" dirty="0" smtClean="0">
                <a:solidFill>
                  <a:srgbClr val="FF000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ويكون </a:t>
            </a:r>
            <a:r>
              <a:rPr lang="ar-IQ" sz="2400" b="1" dirty="0">
                <a:solidFill>
                  <a:srgbClr val="002060"/>
                </a:solidFill>
                <a:latin typeface="Arial,Bold"/>
              </a:rPr>
              <a:t>سالب القيمة دائما ويرمز له </a:t>
            </a:r>
            <a:r>
              <a:rPr lang="ar-IQ" sz="2400" b="1" dirty="0" smtClean="0">
                <a:solidFill>
                  <a:srgbClr val="002060"/>
                </a:solidFill>
                <a:latin typeface="Arial,Bold"/>
              </a:rPr>
              <a:t>بالرمز:</a:t>
            </a:r>
            <a:r>
              <a:rPr lang="en-US" sz="2400" b="1" dirty="0" smtClean="0">
                <a:solidFill>
                  <a:srgbClr val="002060"/>
                </a:solidFill>
                <a:latin typeface="Arial,Bold"/>
              </a:rPr>
              <a:t> </a:t>
            </a:r>
          </a:p>
          <a:p>
            <a:pPr algn="ctr"/>
            <a:r>
              <a:rPr lang="ar-IQ" sz="2800" b="1" dirty="0" smtClean="0">
                <a:solidFill>
                  <a:srgbClr val="FF0000"/>
                </a:solidFill>
                <a:latin typeface="Arial,Bold"/>
              </a:rPr>
              <a:t>)</a:t>
            </a:r>
            <a:r>
              <a:rPr lang="en-US" sz="2800" b="1" dirty="0" smtClean="0">
                <a:solidFill>
                  <a:srgbClr val="FF0000"/>
                </a:solidFill>
                <a:latin typeface="Arial,Bold"/>
              </a:rPr>
              <a:t> </a:t>
            </a:r>
            <a:r>
              <a:rPr lang="ar-IQ" sz="2800" b="1" dirty="0" smtClean="0">
                <a:solidFill>
                  <a:srgbClr val="FF0000"/>
                </a:solidFill>
                <a:latin typeface="Arial,Bold"/>
              </a:rPr>
              <a:t>بساي</a:t>
            </a:r>
            <a:r>
              <a:rPr lang="en-US" sz="2800" b="1" dirty="0" smtClean="0">
                <a:solidFill>
                  <a:srgbClr val="FF0000"/>
                </a:solidFill>
                <a:latin typeface="Arial,Bold"/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2800" b="1" dirty="0" smtClean="0">
                <a:solidFill>
                  <a:srgbClr val="FF0000"/>
                </a:solidFill>
                <a:latin typeface="Calibri,Bold"/>
              </a:rPr>
              <a:t>s) osmotic potential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365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876955"/>
            <a:ext cx="8153400" cy="54476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r-IQ" sz="3600" b="1" dirty="0">
                <a:solidFill>
                  <a:srgbClr val="FF0000"/>
                </a:solidFill>
                <a:latin typeface="Times New Roman,Bold"/>
              </a:rPr>
              <a:t>مقارنة بين وحدات </a:t>
            </a:r>
            <a:r>
              <a:rPr lang="ar-IQ" sz="3600" b="1" dirty="0" smtClean="0">
                <a:solidFill>
                  <a:srgbClr val="FF0000"/>
                </a:solidFill>
                <a:latin typeface="Times New Roman,Bold"/>
              </a:rPr>
              <a:t>الضغط</a:t>
            </a:r>
            <a:endParaRPr lang="ar-IQ" sz="3600" b="1" dirty="0">
              <a:solidFill>
                <a:srgbClr val="FF0000"/>
              </a:solidFill>
              <a:latin typeface="Times New Roman,Bold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lang="en-US" sz="2400" b="1" dirty="0">
                <a:solidFill>
                  <a:srgbClr val="FF0000"/>
                </a:solidFill>
                <a:latin typeface="Calibri,Bold"/>
                <a:cs typeface="Arial"/>
              </a:rPr>
              <a:t>1 atmosphere </a:t>
            </a:r>
            <a:r>
              <a:rPr lang="en-US" sz="2400" b="1" dirty="0" smtClean="0">
                <a:solidFill>
                  <a:srgbClr val="FF0000"/>
                </a:solidFill>
                <a:latin typeface="Calibri,Bold"/>
                <a:cs typeface="Arial"/>
              </a:rPr>
              <a:t>= 14.7 </a:t>
            </a:r>
            <a:r>
              <a:rPr lang="en-US" sz="2400" b="1" dirty="0">
                <a:solidFill>
                  <a:srgbClr val="FF0000"/>
                </a:solidFill>
                <a:latin typeface="Calibri,Bold"/>
                <a:cs typeface="Arial"/>
              </a:rPr>
              <a:t>pounds per square </a:t>
            </a:r>
            <a:r>
              <a:rPr lang="en-US" sz="2400" b="1" dirty="0" smtClean="0">
                <a:solidFill>
                  <a:srgbClr val="FF0000"/>
                </a:solidFill>
                <a:latin typeface="Calibri,Bold"/>
                <a:cs typeface="Arial"/>
              </a:rPr>
              <a:t>inch  </a:t>
            </a:r>
            <a:endParaRPr lang="en-US" sz="2400" b="1" dirty="0">
              <a:solidFill>
                <a:srgbClr val="FF0000"/>
              </a:solidFill>
              <a:latin typeface="Calibri,Bold"/>
              <a:cs typeface="Arial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Calibri,Bold"/>
                <a:cs typeface="Arial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alibri,Bold"/>
                <a:cs typeface="Arial"/>
              </a:rPr>
              <a:t>760 mm Hg (at sea level, 45° latitude)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Calibri,Bold"/>
                <a:cs typeface="Arial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alibri,Bold"/>
                <a:cs typeface="Arial"/>
              </a:rPr>
              <a:t>1.013 bar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Calibri,Bold"/>
                <a:cs typeface="Arial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alibri,Bold"/>
                <a:cs typeface="Arial"/>
              </a:rPr>
              <a:t>0.1013 </a:t>
            </a:r>
            <a:r>
              <a:rPr lang="en-US" sz="2400" b="1" dirty="0" err="1">
                <a:solidFill>
                  <a:srgbClr val="FF0000"/>
                </a:solidFill>
                <a:latin typeface="Calibri,Bold"/>
                <a:cs typeface="Arial"/>
              </a:rPr>
              <a:t>Mpa</a:t>
            </a:r>
            <a:endParaRPr lang="en-US" sz="2400" b="1" dirty="0">
              <a:solidFill>
                <a:srgbClr val="FF0000"/>
              </a:solidFill>
              <a:latin typeface="Calibri,Bold"/>
              <a:cs typeface="Arial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Calibri,Bold"/>
                <a:cs typeface="Arial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alibri,Bold"/>
                <a:cs typeface="Arial"/>
              </a:rPr>
              <a:t>1.013 × 105 </a:t>
            </a:r>
            <a:r>
              <a:rPr lang="en-US" sz="2400" b="1" dirty="0" smtClean="0">
                <a:solidFill>
                  <a:srgbClr val="FF0000"/>
                </a:solidFill>
                <a:latin typeface="Calibri,Bold"/>
                <a:cs typeface="Arial"/>
              </a:rPr>
              <a:t>Pa</a:t>
            </a:r>
          </a:p>
          <a:p>
            <a:endParaRPr lang="en-US" sz="2400" b="1" dirty="0">
              <a:solidFill>
                <a:srgbClr val="FF0000"/>
              </a:solidFill>
              <a:latin typeface="Calibri,Bold"/>
              <a:cs typeface="Arial"/>
            </a:endParaRPr>
          </a:p>
          <a:p>
            <a:r>
              <a:rPr lang="en-US" sz="2400" dirty="0">
                <a:solidFill>
                  <a:srgbClr val="0070C1"/>
                </a:solidFill>
                <a:latin typeface="Arial"/>
                <a:cs typeface="Arial"/>
              </a:rPr>
              <a:t>•</a:t>
            </a:r>
            <a:r>
              <a:rPr lang="en-US" sz="2400" b="1" dirty="0">
                <a:solidFill>
                  <a:srgbClr val="0070C1"/>
                </a:solidFill>
                <a:latin typeface="Calibri,Bold"/>
                <a:cs typeface="Arial"/>
              </a:rPr>
              <a:t>A car tire is typically inflated to about 0.2 </a:t>
            </a:r>
            <a:r>
              <a:rPr lang="en-US" sz="2400" b="1" dirty="0" err="1">
                <a:solidFill>
                  <a:srgbClr val="0070C1"/>
                </a:solidFill>
                <a:latin typeface="Calibri,Bold"/>
                <a:cs typeface="Arial"/>
              </a:rPr>
              <a:t>MPa</a:t>
            </a:r>
            <a:r>
              <a:rPr lang="en-US" sz="2400" b="1" dirty="0" smtClean="0">
                <a:solidFill>
                  <a:srgbClr val="0070C1"/>
                </a:solidFill>
                <a:latin typeface="Calibri,Bold"/>
                <a:cs typeface="Arial"/>
              </a:rPr>
              <a:t>.</a:t>
            </a:r>
          </a:p>
          <a:p>
            <a:endParaRPr lang="en-US" sz="2400" b="1" dirty="0">
              <a:solidFill>
                <a:srgbClr val="0070C1"/>
              </a:solidFill>
              <a:latin typeface="Calibri,Bold"/>
              <a:cs typeface="Arial"/>
            </a:endParaRPr>
          </a:p>
          <a:p>
            <a:r>
              <a:rPr lang="en-US" sz="2400" dirty="0">
                <a:solidFill>
                  <a:srgbClr val="00B050"/>
                </a:solidFill>
                <a:latin typeface="Arial"/>
                <a:cs typeface="Arial"/>
              </a:rPr>
              <a:t>•</a:t>
            </a:r>
            <a:r>
              <a:rPr lang="en-US" sz="2400" b="1" dirty="0">
                <a:solidFill>
                  <a:srgbClr val="00B050"/>
                </a:solidFill>
                <a:latin typeface="Calibri,Bold"/>
                <a:cs typeface="Arial"/>
              </a:rPr>
              <a:t>The water pressure in home plumbing is typically 0.2–0.3 </a:t>
            </a:r>
            <a:r>
              <a:rPr lang="en-US" sz="2400" b="1" dirty="0" err="1">
                <a:solidFill>
                  <a:srgbClr val="00B050"/>
                </a:solidFill>
                <a:latin typeface="Calibri,Bold"/>
                <a:cs typeface="Arial"/>
              </a:rPr>
              <a:t>MPa</a:t>
            </a:r>
            <a:r>
              <a:rPr lang="en-US" sz="2400" b="1" dirty="0" smtClean="0">
                <a:solidFill>
                  <a:srgbClr val="00B050"/>
                </a:solidFill>
                <a:latin typeface="Calibri,Bold"/>
                <a:cs typeface="Arial"/>
              </a:rPr>
              <a:t>.</a:t>
            </a:r>
          </a:p>
          <a:p>
            <a:endParaRPr lang="en-US" sz="2400" b="1" dirty="0">
              <a:solidFill>
                <a:srgbClr val="0070C1"/>
              </a:solidFill>
              <a:latin typeface="Calibri,Bold"/>
              <a:cs typeface="Arial"/>
            </a:endParaRPr>
          </a:p>
          <a:p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•</a:t>
            </a:r>
            <a:r>
              <a:rPr lang="en-US" sz="2400" b="1" dirty="0">
                <a:solidFill>
                  <a:srgbClr val="7030A0"/>
                </a:solidFill>
                <a:latin typeface="Calibri,Bold"/>
                <a:cs typeface="Arial"/>
              </a:rPr>
              <a:t>The water pressure under 15 feet (5 m) of water is </a:t>
            </a:r>
            <a:r>
              <a:rPr lang="en-US" sz="2400" b="1" dirty="0" smtClean="0">
                <a:solidFill>
                  <a:srgbClr val="7030A0"/>
                </a:solidFill>
                <a:latin typeface="Calibri,Bold"/>
                <a:cs typeface="Arial"/>
              </a:rPr>
              <a:t>about </a:t>
            </a:r>
            <a:r>
              <a:rPr lang="en-US" sz="2400" dirty="0" smtClean="0">
                <a:solidFill>
                  <a:srgbClr val="7030A0"/>
                </a:solidFill>
                <a:latin typeface="Arial"/>
                <a:cs typeface="Arial"/>
              </a:rPr>
              <a:t>•</a:t>
            </a:r>
            <a:r>
              <a:rPr lang="en-US" sz="2400" b="1" dirty="0">
                <a:solidFill>
                  <a:srgbClr val="7030A0"/>
                </a:solidFill>
                <a:latin typeface="Calibri,Bold"/>
                <a:cs typeface="Arial"/>
              </a:rPr>
              <a:t>0.05 </a:t>
            </a:r>
            <a:r>
              <a:rPr lang="en-US" sz="2400" b="1" dirty="0" err="1">
                <a:solidFill>
                  <a:srgbClr val="7030A0"/>
                </a:solidFill>
                <a:latin typeface="Calibri,Bold"/>
                <a:cs typeface="Arial"/>
              </a:rPr>
              <a:t>MPa</a:t>
            </a:r>
            <a:r>
              <a:rPr lang="en-US" sz="2400" dirty="0">
                <a:solidFill>
                  <a:srgbClr val="7030A0"/>
                </a:solidFill>
                <a:latin typeface="Calibri"/>
                <a:cs typeface="Arial"/>
              </a:rPr>
              <a:t>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427702"/>
            <a:ext cx="8305800" cy="57554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2- </a:t>
            </a:r>
            <a:r>
              <a:rPr lang="ar-IQ" b="1" dirty="0" smtClean="0">
                <a:solidFill>
                  <a:srgbClr val="002060"/>
                </a:solidFill>
                <a:latin typeface="Arial,Bold"/>
                <a:cs typeface="Arial"/>
              </a:rPr>
              <a:t>تأثير </a:t>
            </a:r>
            <a:r>
              <a:rPr lang="ar-IQ" b="1" dirty="0">
                <a:solidFill>
                  <a:srgbClr val="002060"/>
                </a:solidFill>
                <a:latin typeface="Arial,Bold"/>
                <a:cs typeface="Arial"/>
              </a:rPr>
              <a:t>التجمعات </a:t>
            </a:r>
            <a:r>
              <a:rPr lang="ar-IQ" b="1" dirty="0" err="1">
                <a:solidFill>
                  <a:srgbClr val="002060"/>
                </a:solidFill>
                <a:latin typeface="Arial,Bold"/>
                <a:cs typeface="Arial"/>
              </a:rPr>
              <a:t>الغروانية</a:t>
            </a:r>
            <a:r>
              <a:rPr lang="ar-IQ" b="1" dirty="0">
                <a:solidFill>
                  <a:srgbClr val="002060"/>
                </a:solidFill>
                <a:latin typeface="Arial,Bold"/>
                <a:cs typeface="Arial"/>
              </a:rPr>
              <a:t> للجزيئات الكبيرة </a:t>
            </a:r>
            <a:r>
              <a:rPr lang="ar-IQ" b="1" dirty="0" smtClean="0">
                <a:solidFill>
                  <a:srgbClr val="002060"/>
                </a:solidFill>
                <a:latin typeface="Arial,Bold"/>
                <a:cs typeface="Arial"/>
              </a:rPr>
              <a:t>الحجم</a:t>
            </a:r>
            <a:r>
              <a:rPr lang="en-US" b="1" dirty="0" smtClean="0">
                <a:solidFill>
                  <a:srgbClr val="002060"/>
                </a:solidFill>
                <a:latin typeface="Arial,Bold"/>
                <a:cs typeface="Arial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وذات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الوزن الجزيئي العالي كالبروتينات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والنشويات</a:t>
            </a:r>
            <a:r>
              <a:rPr lang="en-US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والدهون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والتي تكون محبة للماء وتقوم بتقييد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حركة</a:t>
            </a:r>
            <a:r>
              <a:rPr lang="en-US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الماء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و </a:t>
            </a:r>
            <a:r>
              <a:rPr lang="en-US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خفض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من طاقته الحركية. ويعرف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الجهد</a:t>
            </a:r>
            <a:r>
              <a:rPr lang="en-US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الناتج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عنها بجهد </a:t>
            </a:r>
            <a:r>
              <a:rPr lang="ar-IQ" b="1" dirty="0" err="1">
                <a:solidFill>
                  <a:srgbClr val="002060"/>
                </a:solidFill>
                <a:latin typeface="Arial,Bold"/>
              </a:rPr>
              <a:t>الغروانيات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 أو الجهد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الحبيبي</a:t>
            </a:r>
            <a:r>
              <a:rPr lang="en-US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ويكون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سالب دائما ويرمز له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بالرمز:</a:t>
            </a:r>
            <a:endParaRPr lang="en-US" b="1" dirty="0">
              <a:solidFill>
                <a:srgbClr val="002060"/>
              </a:solidFill>
              <a:latin typeface="Arial,Bold"/>
            </a:endParaRPr>
          </a:p>
          <a:p>
            <a:pPr algn="ctr" rtl="1"/>
            <a:r>
              <a:rPr lang="el-GR" sz="2800" b="1" dirty="0" smtClean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2800" b="1" dirty="0" smtClean="0">
                <a:solidFill>
                  <a:srgbClr val="FF0000"/>
                </a:solidFill>
                <a:latin typeface="Calibri,Bold"/>
              </a:rPr>
              <a:t>m (</a:t>
            </a:r>
            <a:r>
              <a:rPr lang="en-US" sz="2800" b="1" dirty="0">
                <a:solidFill>
                  <a:srgbClr val="FF0000"/>
                </a:solidFill>
                <a:latin typeface="Calibri,Bold"/>
              </a:rPr>
              <a:t>matric potential</a:t>
            </a:r>
            <a:r>
              <a:rPr lang="en-US" sz="2800" b="1" dirty="0" smtClean="0">
                <a:solidFill>
                  <a:srgbClr val="FF0000"/>
                </a:solidFill>
                <a:latin typeface="Calibri,Bold"/>
              </a:rPr>
              <a:t>)</a:t>
            </a:r>
          </a:p>
          <a:p>
            <a:pPr algn="r" rtl="1"/>
            <a:endParaRPr lang="en-US" sz="2800" b="1" dirty="0">
              <a:solidFill>
                <a:srgbClr val="FF0000"/>
              </a:solidFill>
              <a:latin typeface="Calibri,Bold"/>
            </a:endParaRPr>
          </a:p>
          <a:p>
            <a:pPr algn="r" rtl="1"/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3- </a:t>
            </a:r>
            <a:r>
              <a:rPr lang="ar-IQ" b="1" dirty="0" smtClean="0">
                <a:solidFill>
                  <a:srgbClr val="002060"/>
                </a:solidFill>
                <a:latin typeface="Arial,Bold"/>
                <a:cs typeface="Arial"/>
              </a:rPr>
              <a:t>تأثير </a:t>
            </a:r>
            <a:r>
              <a:rPr lang="ar-IQ" b="1" dirty="0">
                <a:solidFill>
                  <a:srgbClr val="002060"/>
                </a:solidFill>
                <a:latin typeface="Arial,Bold"/>
                <a:cs typeface="Arial"/>
              </a:rPr>
              <a:t>ضغط مكونات الخلية على الجدار الخلوي </a:t>
            </a:r>
            <a:r>
              <a:rPr lang="ar-IQ" b="1" dirty="0" smtClean="0">
                <a:solidFill>
                  <a:srgbClr val="002060"/>
                </a:solidFill>
                <a:latin typeface="Arial,Bold"/>
                <a:cs typeface="Arial"/>
              </a:rPr>
              <a:t>والناتج</a:t>
            </a:r>
            <a:r>
              <a:rPr lang="en-US" b="1" dirty="0" smtClean="0">
                <a:solidFill>
                  <a:srgbClr val="002060"/>
                </a:solidFill>
                <a:latin typeface="Arial,Bold"/>
                <a:cs typeface="Arial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عن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انتفاخ الخلية والذي كان يعرف بالضغط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الانتفاخي</a:t>
            </a:r>
            <a:r>
              <a:rPr lang="en-US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والذي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يقابله ضغط يساويه في المقدار ويعاكسه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في</a:t>
            </a:r>
            <a:r>
              <a:rPr lang="en-US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الاتجاه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يعرف بالضغط ألجداري والذي يرفع قيمة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الجهد</a:t>
            </a:r>
            <a:r>
              <a:rPr lang="en-US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المائي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للخلية. يعرف هذا الجهد حاليا بالجهد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الضغطي</a:t>
            </a:r>
            <a:r>
              <a:rPr lang="en-US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b="1" dirty="0" smtClean="0">
                <a:solidFill>
                  <a:srgbClr val="002060"/>
                </a:solidFill>
                <a:latin typeface="Arial,Bold"/>
              </a:rPr>
              <a:t>وهو </a:t>
            </a:r>
            <a:r>
              <a:rPr lang="ar-IQ" b="1" dirty="0">
                <a:solidFill>
                  <a:srgbClr val="002060"/>
                </a:solidFill>
                <a:latin typeface="Arial,Bold"/>
              </a:rPr>
              <a:t>موجب عادة ويرمز له بالرمز:</a:t>
            </a:r>
          </a:p>
          <a:p>
            <a:pPr algn="ctr" rtl="1"/>
            <a:r>
              <a:rPr lang="el-GR" sz="2800" b="1" dirty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2800" b="1" dirty="0" smtClean="0">
                <a:solidFill>
                  <a:srgbClr val="FF0000"/>
                </a:solidFill>
                <a:latin typeface="Calibri,Bold"/>
              </a:rPr>
              <a:t>p (</a:t>
            </a:r>
            <a:r>
              <a:rPr lang="en-US" sz="2800" b="1" dirty="0">
                <a:solidFill>
                  <a:srgbClr val="FF0000"/>
                </a:solidFill>
                <a:latin typeface="Calibri,Bold"/>
              </a:rPr>
              <a:t>pressure potential</a:t>
            </a:r>
            <a:r>
              <a:rPr lang="en-US" sz="2800" b="1" dirty="0" smtClean="0">
                <a:solidFill>
                  <a:srgbClr val="FF0000"/>
                </a:solidFill>
                <a:latin typeface="Calibri,Bold"/>
              </a:rPr>
              <a:t>)</a:t>
            </a:r>
            <a:endParaRPr lang="ar-IQ" sz="2800" b="1" dirty="0" smtClean="0">
              <a:solidFill>
                <a:srgbClr val="FF0000"/>
              </a:solidFill>
              <a:latin typeface="Calibri,Bold"/>
            </a:endParaRPr>
          </a:p>
          <a:p>
            <a:pPr algn="r" rtl="1"/>
            <a:r>
              <a:rPr lang="ar-IQ" sz="300" b="1" dirty="0" smtClean="0">
                <a:solidFill>
                  <a:srgbClr val="000000"/>
                </a:solidFill>
                <a:latin typeface="Arial"/>
                <a:cs typeface="Arial"/>
              </a:rPr>
              <a:t>ان </a:t>
            </a:r>
            <a:r>
              <a:rPr lang="ar-IQ" b="1" dirty="0" smtClean="0">
                <a:solidFill>
                  <a:srgbClr val="00B050"/>
                </a:solidFill>
                <a:latin typeface="Arial"/>
                <a:cs typeface="Arial"/>
              </a:rPr>
              <a:t>ولذا فان</a:t>
            </a:r>
            <a:r>
              <a:rPr lang="en-US" b="1" dirty="0" smtClean="0">
                <a:solidFill>
                  <a:srgbClr val="00B050"/>
                </a:solidFill>
                <a:latin typeface="Arial"/>
                <a:cs typeface="Arial"/>
              </a:rPr>
              <a:t>:</a:t>
            </a:r>
            <a:r>
              <a:rPr lang="ar-IQ" b="1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ar-IQ" sz="2400" b="1" dirty="0" smtClean="0">
                <a:solidFill>
                  <a:srgbClr val="00B050"/>
                </a:solidFill>
                <a:latin typeface="Arial,Bold"/>
              </a:rPr>
              <a:t>الجهد المائي=</a:t>
            </a:r>
            <a:r>
              <a:rPr lang="en-US" sz="2400" b="1" dirty="0" smtClean="0">
                <a:solidFill>
                  <a:srgbClr val="00B05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B050"/>
                </a:solidFill>
                <a:latin typeface="Arial,Bold"/>
              </a:rPr>
              <a:t>الجهد </a:t>
            </a:r>
            <a:r>
              <a:rPr lang="ar-IQ" sz="2400" b="1" dirty="0" err="1" smtClean="0">
                <a:solidFill>
                  <a:srgbClr val="00B050"/>
                </a:solidFill>
                <a:latin typeface="Arial,Bold"/>
              </a:rPr>
              <a:t>الأزموزي</a:t>
            </a:r>
            <a:r>
              <a:rPr lang="ar-IQ" sz="2400" b="1" dirty="0" smtClean="0">
                <a:solidFill>
                  <a:srgbClr val="00B050"/>
                </a:solidFill>
                <a:latin typeface="Arial,Bold"/>
              </a:rPr>
              <a:t>+</a:t>
            </a:r>
            <a:r>
              <a:rPr lang="en-US" sz="2400" b="1" dirty="0" smtClean="0">
                <a:solidFill>
                  <a:srgbClr val="00B05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B050"/>
                </a:solidFill>
                <a:latin typeface="Arial,Bold"/>
              </a:rPr>
              <a:t>الجهد الضغطي+</a:t>
            </a:r>
            <a:r>
              <a:rPr lang="en-US" sz="2400" b="1" dirty="0" smtClean="0">
                <a:solidFill>
                  <a:srgbClr val="00B050"/>
                </a:solidFill>
                <a:latin typeface="Arial,Bold"/>
              </a:rPr>
              <a:t> </a:t>
            </a:r>
            <a:r>
              <a:rPr lang="ar-IQ" sz="2400" b="1" dirty="0" smtClean="0">
                <a:solidFill>
                  <a:srgbClr val="00B050"/>
                </a:solidFill>
                <a:latin typeface="Arial,Bold"/>
              </a:rPr>
              <a:t>الجهد </a:t>
            </a:r>
            <a:r>
              <a:rPr lang="ar-IQ" sz="2400" b="1" dirty="0">
                <a:solidFill>
                  <a:srgbClr val="00B050"/>
                </a:solidFill>
                <a:latin typeface="Arial,Bold"/>
              </a:rPr>
              <a:t>الحبيبي</a:t>
            </a:r>
          </a:p>
          <a:p>
            <a:pPr algn="ctr" rtl="1"/>
            <a:r>
              <a:rPr lang="el-GR" sz="2800" b="1" dirty="0">
                <a:solidFill>
                  <a:srgbClr val="00B050"/>
                </a:solidFill>
                <a:latin typeface="Calibri"/>
              </a:rPr>
              <a:t>Ψ</a:t>
            </a:r>
            <a:r>
              <a:rPr lang="en-US" sz="2800" b="1" dirty="0">
                <a:solidFill>
                  <a:srgbClr val="00B050"/>
                </a:solidFill>
                <a:latin typeface="Calibri"/>
              </a:rPr>
              <a:t>w=</a:t>
            </a:r>
            <a:r>
              <a:rPr lang="el-GR" sz="2800" b="1" dirty="0">
                <a:solidFill>
                  <a:srgbClr val="00B050"/>
                </a:solidFill>
                <a:latin typeface="Calibri"/>
              </a:rPr>
              <a:t>ψ</a:t>
            </a:r>
            <a:r>
              <a:rPr lang="en-US" sz="2800" b="1" dirty="0">
                <a:solidFill>
                  <a:srgbClr val="00B050"/>
                </a:solidFill>
                <a:latin typeface="Calibri"/>
              </a:rPr>
              <a:t>s+</a:t>
            </a:r>
            <a:r>
              <a:rPr lang="el-GR" sz="2800" b="1" dirty="0">
                <a:solidFill>
                  <a:srgbClr val="00B050"/>
                </a:solidFill>
                <a:latin typeface="Calibri"/>
              </a:rPr>
              <a:t>ψ</a:t>
            </a:r>
            <a:r>
              <a:rPr lang="en-US" sz="2800" b="1" dirty="0">
                <a:solidFill>
                  <a:srgbClr val="00B050"/>
                </a:solidFill>
                <a:latin typeface="Calibri"/>
              </a:rPr>
              <a:t>p+</a:t>
            </a:r>
            <a:r>
              <a:rPr lang="el-GR" sz="2800" b="1" dirty="0">
                <a:solidFill>
                  <a:srgbClr val="00B050"/>
                </a:solidFill>
                <a:latin typeface="Calibri"/>
              </a:rPr>
              <a:t>ψ</a:t>
            </a:r>
            <a:r>
              <a:rPr lang="en-US" sz="2800" b="1" dirty="0">
                <a:solidFill>
                  <a:srgbClr val="00B050"/>
                </a:solidFill>
                <a:latin typeface="Calibri"/>
              </a:rPr>
              <a:t>m</a:t>
            </a:r>
          </a:p>
          <a:p>
            <a:pPr algn="r" rtl="1"/>
            <a:r>
              <a:rPr lang="ar-IQ" sz="1600" b="1" dirty="0">
                <a:solidFill>
                  <a:srgbClr val="002060"/>
                </a:solidFill>
                <a:latin typeface="Arial,Bold"/>
              </a:rPr>
              <a:t>وفي كثير من الحالات تهمل قيمة الجهد الحبيبي 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)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جهد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التشرب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(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 لأنها 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منخفضة جدا وخاصة في الخلايا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الكبيرة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العمر 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والعديدة الفجوات. كما يصعب التفريق بين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جهد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الذائبات 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وجهد </a:t>
            </a:r>
            <a:r>
              <a:rPr lang="ar-IQ" sz="1600" b="1" dirty="0" err="1">
                <a:solidFill>
                  <a:srgbClr val="002060"/>
                </a:solidFill>
                <a:latin typeface="Arial,Bold"/>
              </a:rPr>
              <a:t>الغروانيات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 وعلية تصبح المعادلة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:</a:t>
            </a:r>
            <a:endParaRPr lang="en-US" sz="1600" b="1" dirty="0" smtClean="0">
              <a:solidFill>
                <a:srgbClr val="002060"/>
              </a:solidFill>
              <a:latin typeface="Arial,Bold"/>
            </a:endParaRPr>
          </a:p>
          <a:p>
            <a:pPr algn="ctr" rtl="1"/>
            <a:r>
              <a:rPr lang="el-GR" sz="2000" b="1" dirty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2000" b="1" dirty="0">
                <a:solidFill>
                  <a:srgbClr val="FF0000"/>
                </a:solidFill>
                <a:latin typeface="Calibri,Bold"/>
              </a:rPr>
              <a:t>w=</a:t>
            </a:r>
            <a:r>
              <a:rPr lang="el-GR" sz="2000" b="1" dirty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2000" b="1" dirty="0">
                <a:solidFill>
                  <a:srgbClr val="FF0000"/>
                </a:solidFill>
                <a:latin typeface="Calibri,Bold"/>
              </a:rPr>
              <a:t>s+</a:t>
            </a:r>
            <a:r>
              <a:rPr lang="el-GR" sz="2000" b="1" dirty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2000" b="1" dirty="0">
                <a:solidFill>
                  <a:srgbClr val="FF0000"/>
                </a:solidFill>
                <a:latin typeface="Calibri,Bold"/>
              </a:rPr>
              <a:t>p</a:t>
            </a:r>
          </a:p>
          <a:p>
            <a:pPr algn="r" rtl="1"/>
            <a:endParaRPr lang="ar-IQ" sz="1600" b="1" dirty="0">
              <a:solidFill>
                <a:srgbClr val="002060"/>
              </a:solidFill>
              <a:latin typeface="Arial,Bold"/>
            </a:endParaRPr>
          </a:p>
          <a:p>
            <a:pPr algn="r" rtl="1"/>
            <a:r>
              <a:rPr lang="ar-IQ" sz="1600" b="1" dirty="0">
                <a:solidFill>
                  <a:srgbClr val="002060"/>
                </a:solidFill>
                <a:latin typeface="Arial,Bold"/>
              </a:rPr>
              <a:t>اما في البذور الجافة فان المواد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المخزونة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) </a:t>
            </a:r>
            <a:r>
              <a:rPr lang="ar-IQ" sz="1600" b="1" dirty="0" err="1" smtClean="0">
                <a:solidFill>
                  <a:srgbClr val="002060"/>
                </a:solidFill>
                <a:latin typeface="Arial,Bold"/>
              </a:rPr>
              <a:t>الغروانيات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(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 هي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السائدة 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ولذا فان قيم الجهد الضغطي وجهد الذائبات لا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تؤثر</a:t>
            </a:r>
            <a:r>
              <a:rPr lang="en-US" sz="16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1600" b="1" dirty="0" smtClean="0">
                <a:solidFill>
                  <a:srgbClr val="002060"/>
                </a:solidFill>
                <a:latin typeface="Arial,Bold"/>
              </a:rPr>
              <a:t>كثيرا </a:t>
            </a:r>
            <a:r>
              <a:rPr lang="ar-IQ" sz="1600" b="1" dirty="0">
                <a:solidFill>
                  <a:srgbClr val="002060"/>
                </a:solidFill>
                <a:latin typeface="Arial,Bold"/>
              </a:rPr>
              <a:t>في قيمة الجهد المائي وعلية تصبح المعادلة</a:t>
            </a:r>
            <a:r>
              <a:rPr lang="ar-IQ" sz="1600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</a:p>
          <a:p>
            <a:pPr algn="ctr" rtl="1"/>
            <a:r>
              <a:rPr lang="el-GR" sz="2000" b="1" dirty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2000" b="1" dirty="0">
                <a:solidFill>
                  <a:srgbClr val="FF0000"/>
                </a:solidFill>
                <a:latin typeface="Calibri,Bold"/>
              </a:rPr>
              <a:t>w=</a:t>
            </a:r>
            <a:r>
              <a:rPr lang="el-GR" sz="2000" b="1" dirty="0">
                <a:solidFill>
                  <a:srgbClr val="FF0000"/>
                </a:solidFill>
                <a:latin typeface="Calibri,Bold"/>
              </a:rPr>
              <a:t>ψ</a:t>
            </a:r>
            <a:r>
              <a:rPr lang="en-US" sz="2000" b="1" dirty="0" smtClean="0">
                <a:solidFill>
                  <a:srgbClr val="FF0000"/>
                </a:solidFill>
                <a:latin typeface="Calibri,Bold"/>
              </a:rPr>
              <a:t>m</a:t>
            </a:r>
            <a:endParaRPr lang="en-US" sz="2000" b="1" dirty="0">
              <a:solidFill>
                <a:srgbClr val="FF0000"/>
              </a:solidFill>
              <a:latin typeface="Calibri,Bold"/>
            </a:endParaRPr>
          </a:p>
        </p:txBody>
      </p:sp>
    </p:spTree>
    <p:extLst>
      <p:ext uri="{BB962C8B-B14F-4D97-AF65-F5344CB8AC3E}">
        <p14:creationId xmlns:p14="http://schemas.microsoft.com/office/powerpoint/2010/main" val="23177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19200" y="838200"/>
            <a:ext cx="6934200" cy="550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rtl="1"/>
            <a:r>
              <a:rPr lang="ar-IQ" sz="3200" b="1" dirty="0" smtClean="0">
                <a:solidFill>
                  <a:srgbClr val="002060"/>
                </a:solidFill>
                <a:latin typeface="Arial,Bold"/>
              </a:rPr>
              <a:t>    ان </a:t>
            </a:r>
            <a:r>
              <a:rPr lang="ar-IQ" sz="3200" b="1" dirty="0">
                <a:solidFill>
                  <a:srgbClr val="002060"/>
                </a:solidFill>
                <a:latin typeface="Arial,Bold"/>
              </a:rPr>
              <a:t>حركة الماء بين محلول التربة وانسجة النبات في منطقة</a:t>
            </a:r>
            <a:r>
              <a:rPr lang="en-US" sz="32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3200" b="1" dirty="0">
                <a:solidFill>
                  <a:srgbClr val="002060"/>
                </a:solidFill>
                <a:latin typeface="Arial,Bold"/>
              </a:rPr>
              <a:t>الجذر وكذلك الحركة داخل النبات تكون ناتجة عن الفرق في</a:t>
            </a:r>
            <a:r>
              <a:rPr lang="en-US" sz="32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3200" b="1" dirty="0">
                <a:solidFill>
                  <a:srgbClr val="002060"/>
                </a:solidFill>
                <a:latin typeface="Arial,Bold"/>
              </a:rPr>
              <a:t>الجهد المائي. اذ يستمر دخول الماء من التربة الى الجذر</a:t>
            </a:r>
            <a:r>
              <a:rPr lang="en-US" sz="32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3200" b="1" dirty="0">
                <a:solidFill>
                  <a:srgbClr val="002060"/>
                </a:solidFill>
                <a:latin typeface="Arial,Bold"/>
              </a:rPr>
              <a:t>كلما كان الجهد المائي للخلايا اقل من الجهد المائي للتربة</a:t>
            </a:r>
            <a:r>
              <a:rPr lang="en-US" sz="32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3200" b="1" dirty="0">
                <a:solidFill>
                  <a:srgbClr val="002060"/>
                </a:solidFill>
                <a:latin typeface="Arial,Bold"/>
              </a:rPr>
              <a:t>او الوسط الخارجي</a:t>
            </a:r>
            <a:r>
              <a:rPr lang="ar-IQ" sz="3200" b="1" dirty="0" smtClean="0">
                <a:solidFill>
                  <a:srgbClr val="002060"/>
                </a:solidFill>
                <a:latin typeface="Arial,Bold"/>
              </a:rPr>
              <a:t>.</a:t>
            </a:r>
          </a:p>
          <a:p>
            <a:pPr lvl="0" algn="just" rtl="1"/>
            <a:r>
              <a:rPr lang="ar-IQ" sz="3200" b="1" dirty="0" smtClean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3200" b="1" dirty="0">
                <a:solidFill>
                  <a:srgbClr val="002060"/>
                </a:solidFill>
                <a:latin typeface="Arial,Bold"/>
              </a:rPr>
              <a:t>لذا فان دخول الماء للخلية النباتية</a:t>
            </a:r>
            <a:r>
              <a:rPr lang="en-US" sz="3200" b="1" dirty="0">
                <a:solidFill>
                  <a:srgbClr val="002060"/>
                </a:solidFill>
                <a:latin typeface="Arial,Bold"/>
              </a:rPr>
              <a:t> </a:t>
            </a:r>
            <a:r>
              <a:rPr lang="ar-IQ" sz="3200" b="1" dirty="0">
                <a:solidFill>
                  <a:srgbClr val="002060"/>
                </a:solidFill>
                <a:latin typeface="Arial,Bold"/>
              </a:rPr>
              <a:t>يؤدي الى :</a:t>
            </a:r>
          </a:p>
          <a:p>
            <a:pPr lvl="0" algn="just" rtl="1"/>
            <a:r>
              <a:rPr lang="ar-IQ" sz="3200" b="1" dirty="0">
                <a:solidFill>
                  <a:srgbClr val="00B050"/>
                </a:solidFill>
                <a:latin typeface="Arial,Bold"/>
              </a:rPr>
              <a:t>1 - رفع قيمة الجهد </a:t>
            </a:r>
            <a:r>
              <a:rPr lang="ar-IQ" sz="3200" b="1" dirty="0" err="1" smtClean="0">
                <a:solidFill>
                  <a:srgbClr val="00B050"/>
                </a:solidFill>
                <a:latin typeface="Arial,Bold"/>
              </a:rPr>
              <a:t>الازموزي</a:t>
            </a:r>
            <a:r>
              <a:rPr lang="ar-IQ" sz="3200" b="1" dirty="0" smtClean="0">
                <a:solidFill>
                  <a:srgbClr val="00B050"/>
                </a:solidFill>
                <a:latin typeface="Arial,Bold"/>
              </a:rPr>
              <a:t> (يصبح </a:t>
            </a:r>
            <a:r>
              <a:rPr lang="ar-IQ" sz="3200" b="1" dirty="0">
                <a:solidFill>
                  <a:srgbClr val="00B050"/>
                </a:solidFill>
                <a:latin typeface="Arial,Bold"/>
              </a:rPr>
              <a:t>اقل </a:t>
            </a:r>
            <a:r>
              <a:rPr lang="ar-IQ" sz="3200" b="1" dirty="0" err="1" smtClean="0">
                <a:solidFill>
                  <a:srgbClr val="00B050"/>
                </a:solidFill>
                <a:latin typeface="Arial,Bold"/>
              </a:rPr>
              <a:t>سالبية</a:t>
            </a:r>
            <a:r>
              <a:rPr lang="ar-IQ" sz="3200" b="1" dirty="0" smtClean="0">
                <a:solidFill>
                  <a:srgbClr val="00B050"/>
                </a:solidFill>
                <a:latin typeface="Arial,Bold"/>
              </a:rPr>
              <a:t>)</a:t>
            </a:r>
            <a:endParaRPr lang="ar-IQ" sz="3200" b="1" dirty="0">
              <a:solidFill>
                <a:srgbClr val="00B050"/>
              </a:solidFill>
              <a:latin typeface="Arial,Bold"/>
            </a:endParaRPr>
          </a:p>
          <a:p>
            <a:pPr lvl="0" algn="just" rtl="1"/>
            <a:r>
              <a:rPr lang="ar-IQ" sz="3200" b="1" dirty="0">
                <a:solidFill>
                  <a:srgbClr val="FF0000"/>
                </a:solidFill>
                <a:latin typeface="Arial,Bold"/>
              </a:rPr>
              <a:t>2 -زيادة قيمة جهد الضغط.</a:t>
            </a:r>
          </a:p>
          <a:p>
            <a:pPr lvl="0" algn="just" rtl="1"/>
            <a:r>
              <a:rPr lang="ar-IQ" sz="3200" b="1" dirty="0">
                <a:solidFill>
                  <a:srgbClr val="7030A0"/>
                </a:solidFill>
                <a:latin typeface="Arial,Bold"/>
              </a:rPr>
              <a:t>3 </a:t>
            </a:r>
            <a:r>
              <a:rPr lang="ar-IQ" sz="3200" b="1" dirty="0" smtClean="0">
                <a:solidFill>
                  <a:srgbClr val="7030A0"/>
                </a:solidFill>
                <a:latin typeface="Arial,Bold"/>
              </a:rPr>
              <a:t>- زيادة </a:t>
            </a:r>
            <a:r>
              <a:rPr lang="ar-IQ" sz="3200" b="1" dirty="0">
                <a:solidFill>
                  <a:srgbClr val="7030A0"/>
                </a:solidFill>
                <a:latin typeface="Arial,Bold"/>
              </a:rPr>
              <a:t>قيمة الجهد </a:t>
            </a:r>
            <a:r>
              <a:rPr lang="ar-IQ" sz="3200" b="1" dirty="0" smtClean="0">
                <a:solidFill>
                  <a:srgbClr val="7030A0"/>
                </a:solidFill>
                <a:latin typeface="Arial,Bold"/>
              </a:rPr>
              <a:t>المائي (يصبح </a:t>
            </a:r>
            <a:r>
              <a:rPr lang="ar-IQ" sz="3200" b="1" dirty="0">
                <a:solidFill>
                  <a:srgbClr val="7030A0"/>
                </a:solidFill>
                <a:latin typeface="Arial,Bold"/>
              </a:rPr>
              <a:t>اقل </a:t>
            </a:r>
            <a:r>
              <a:rPr lang="ar-IQ" sz="3200" b="1" dirty="0" err="1" smtClean="0">
                <a:solidFill>
                  <a:srgbClr val="7030A0"/>
                </a:solidFill>
                <a:latin typeface="Arial,Bold"/>
              </a:rPr>
              <a:t>سالبية</a:t>
            </a:r>
            <a:r>
              <a:rPr lang="ar-IQ" sz="3200" b="1" dirty="0" smtClean="0">
                <a:solidFill>
                  <a:srgbClr val="7030A0"/>
                </a:solidFill>
                <a:latin typeface="Arial,Bold"/>
              </a:rPr>
              <a:t>)</a:t>
            </a:r>
            <a:endParaRPr lang="ar-IQ" sz="3200" b="1" dirty="0">
              <a:solidFill>
                <a:srgbClr val="7030A0"/>
              </a:solidFill>
              <a:latin typeface="Arial,Bold"/>
            </a:endParaRPr>
          </a:p>
          <a:p>
            <a:pPr lvl="0" algn="just" rtl="1"/>
            <a:r>
              <a:rPr lang="ar-IQ" sz="3200" b="1" dirty="0">
                <a:solidFill>
                  <a:srgbClr val="0070C0"/>
                </a:solidFill>
                <a:latin typeface="Arial,Bold"/>
              </a:rPr>
              <a:t>4 </a:t>
            </a:r>
            <a:r>
              <a:rPr lang="ar-IQ" sz="3200" b="1" dirty="0" smtClean="0">
                <a:solidFill>
                  <a:srgbClr val="0070C0"/>
                </a:solidFill>
                <a:latin typeface="Arial,Bold"/>
              </a:rPr>
              <a:t>- زيادة </a:t>
            </a:r>
            <a:r>
              <a:rPr lang="ar-IQ" sz="3200" b="1" dirty="0">
                <a:solidFill>
                  <a:srgbClr val="0070C0"/>
                </a:solidFill>
                <a:latin typeface="Arial,Bold"/>
              </a:rPr>
              <a:t>حجم الخلية بما تسمح به مرونة النسيج.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086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3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990600"/>
            <a:ext cx="7848601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685800" y="16880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خلية مترهلة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158669" y="1676400"/>
            <a:ext cx="109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خلية منتفخة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599"/>
            <a:ext cx="7924800" cy="502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4724400" y="1219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b="1" dirty="0" smtClean="0">
                <a:solidFill>
                  <a:srgbClr val="FF0000"/>
                </a:solidFill>
              </a:rPr>
              <a:t>إن الضغط  المسلط على الخلية يطرد نصف كمية الماء منها، وبذلك  سيضاعف قيمة الجهد </a:t>
            </a:r>
            <a:r>
              <a:rPr lang="ar-IQ" b="1" dirty="0" err="1" smtClean="0">
                <a:solidFill>
                  <a:srgbClr val="FF0000"/>
                </a:solidFill>
              </a:rPr>
              <a:t>الازموزي</a:t>
            </a:r>
            <a:r>
              <a:rPr lang="ar-IQ" b="1" dirty="0" smtClean="0">
                <a:solidFill>
                  <a:srgbClr val="FF0000"/>
                </a:solidFill>
              </a:rPr>
              <a:t> من </a:t>
            </a:r>
          </a:p>
          <a:p>
            <a:pPr algn="r"/>
            <a:r>
              <a:rPr lang="ar-IQ" b="1" dirty="0" smtClean="0">
                <a:solidFill>
                  <a:srgbClr val="FF0000"/>
                </a:solidFill>
              </a:rPr>
              <a:t>– 0.732 الى  - 1.464   </a:t>
            </a:r>
            <a:r>
              <a:rPr lang="ar-IQ" b="1" dirty="0" err="1" smtClean="0">
                <a:solidFill>
                  <a:srgbClr val="FF0000"/>
                </a:solidFill>
              </a:rPr>
              <a:t>ميكاباسكال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43000" y="3135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الخلية في حالتها الاولية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791200" y="314417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الخلية في حالتها النهائية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Office PowerPoint</Application>
  <PresentationFormat>عرض على الشاشة (3:4)‏</PresentationFormat>
  <Paragraphs>87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 Murtadha</dc:creator>
  <cp:lastModifiedBy>Dr. Murtadha</cp:lastModifiedBy>
  <cp:revision>1</cp:revision>
  <dcterms:created xsi:type="dcterms:W3CDTF">2020-01-18T11:42:54Z</dcterms:created>
  <dcterms:modified xsi:type="dcterms:W3CDTF">2020-01-18T11:43:37Z</dcterms:modified>
</cp:coreProperties>
</file>